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77" r:id="rId3"/>
    <p:sldId id="278" r:id="rId4"/>
    <p:sldId id="279" r:id="rId5"/>
    <p:sldId id="257" r:id="rId6"/>
    <p:sldId id="281" r:id="rId7"/>
    <p:sldId id="259" r:id="rId8"/>
    <p:sldId id="283" r:id="rId9"/>
    <p:sldId id="284" r:id="rId10"/>
    <p:sldId id="285" r:id="rId11"/>
    <p:sldId id="282" r:id="rId12"/>
    <p:sldId id="286" r:id="rId13"/>
    <p:sldId id="260" r:id="rId14"/>
    <p:sldId id="261" r:id="rId15"/>
    <p:sldId id="301" r:id="rId16"/>
    <p:sldId id="288" r:id="rId17"/>
    <p:sldId id="289" r:id="rId18"/>
    <p:sldId id="290" r:id="rId19"/>
    <p:sldId id="291" r:id="rId20"/>
    <p:sldId id="292" r:id="rId21"/>
    <p:sldId id="293" r:id="rId22"/>
    <p:sldId id="299" r:id="rId23"/>
    <p:sldId id="262" r:id="rId24"/>
    <p:sldId id="263" r:id="rId25"/>
    <p:sldId id="302" r:id="rId26"/>
    <p:sldId id="303" r:id="rId27"/>
    <p:sldId id="264" r:id="rId28"/>
    <p:sldId id="268" r:id="rId29"/>
    <p:sldId id="269" r:id="rId30"/>
    <p:sldId id="271" r:id="rId31"/>
    <p:sldId id="280" r:id="rId32"/>
    <p:sldId id="273" r:id="rId33"/>
    <p:sldId id="295" r:id="rId34"/>
    <p:sldId id="298" r:id="rId35"/>
    <p:sldId id="297" r:id="rId36"/>
    <p:sldId id="304" r:id="rId37"/>
    <p:sldId id="306" r:id="rId38"/>
    <p:sldId id="307" r:id="rId39"/>
    <p:sldId id="308" r:id="rId40"/>
    <p:sldId id="275" r:id="rId41"/>
    <p:sldId id="309" r:id="rId42"/>
    <p:sldId id="310" r:id="rId43"/>
    <p:sldId id="311" r:id="rId44"/>
    <p:sldId id="314" r:id="rId45"/>
    <p:sldId id="315" r:id="rId46"/>
    <p:sldId id="316" r:id="rId47"/>
    <p:sldId id="317" r:id="rId48"/>
    <p:sldId id="318" r:id="rId49"/>
    <p:sldId id="319" r:id="rId50"/>
    <p:sldId id="320" r:id="rId51"/>
    <p:sldId id="321" r:id="rId52"/>
    <p:sldId id="322" r:id="rId53"/>
    <p:sldId id="324" r:id="rId54"/>
    <p:sldId id="325" r:id="rId55"/>
    <p:sldId id="326" r:id="rId56"/>
    <p:sldId id="327" r:id="rId57"/>
    <p:sldId id="328" r:id="rId58"/>
    <p:sldId id="329" r:id="rId59"/>
    <p:sldId id="330" r:id="rId60"/>
    <p:sldId id="331" r:id="rId61"/>
    <p:sldId id="335" r:id="rId62"/>
    <p:sldId id="338" r:id="rId63"/>
    <p:sldId id="339" r:id="rId64"/>
    <p:sldId id="343" r:id="rId65"/>
    <p:sldId id="296" r:id="rId66"/>
    <p:sldId id="34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B946D-8EB8-4EC1-975C-6E292098E15B}"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370A9-AA7F-4BAF-BDAE-C27F6FEDDB81}" type="slidenum">
              <a:rPr lang="en-US" smtClean="0"/>
              <a:t>‹#›</a:t>
            </a:fld>
            <a:endParaRPr lang="en-US"/>
          </a:p>
        </p:txBody>
      </p:sp>
    </p:spTree>
    <p:extLst>
      <p:ext uri="{BB962C8B-B14F-4D97-AF65-F5344CB8AC3E}">
        <p14:creationId xmlns:p14="http://schemas.microsoft.com/office/powerpoint/2010/main" val="201104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39ACE-C428-43E6-915E-63915AAAAB48}" type="slidenum">
              <a:rPr lang="en-US" smtClean="0"/>
              <a:t>45</a:t>
            </a:fld>
            <a:endParaRPr lang="en-US"/>
          </a:p>
        </p:txBody>
      </p:sp>
    </p:spTree>
    <p:extLst>
      <p:ext uri="{BB962C8B-B14F-4D97-AF65-F5344CB8AC3E}">
        <p14:creationId xmlns:p14="http://schemas.microsoft.com/office/powerpoint/2010/main" val="26599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39ACE-C428-43E6-915E-63915AAAAB48}" type="slidenum">
              <a:rPr lang="en-US" smtClean="0"/>
              <a:t>46</a:t>
            </a:fld>
            <a:endParaRPr lang="en-US"/>
          </a:p>
        </p:txBody>
      </p:sp>
    </p:spTree>
    <p:extLst>
      <p:ext uri="{BB962C8B-B14F-4D97-AF65-F5344CB8AC3E}">
        <p14:creationId xmlns:p14="http://schemas.microsoft.com/office/powerpoint/2010/main" val="376239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39ACE-C428-43E6-915E-63915AAAAB48}" type="slidenum">
              <a:rPr lang="en-US" smtClean="0"/>
              <a:t>49</a:t>
            </a:fld>
            <a:endParaRPr lang="en-US"/>
          </a:p>
        </p:txBody>
      </p:sp>
    </p:spTree>
    <p:extLst>
      <p:ext uri="{BB962C8B-B14F-4D97-AF65-F5344CB8AC3E}">
        <p14:creationId xmlns:p14="http://schemas.microsoft.com/office/powerpoint/2010/main" val="177980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39ACE-C428-43E6-915E-63915AAAAB48}" type="slidenum">
              <a:rPr lang="en-US" smtClean="0"/>
              <a:t>50</a:t>
            </a:fld>
            <a:endParaRPr lang="en-US"/>
          </a:p>
        </p:txBody>
      </p:sp>
    </p:spTree>
    <p:extLst>
      <p:ext uri="{BB962C8B-B14F-4D97-AF65-F5344CB8AC3E}">
        <p14:creationId xmlns:p14="http://schemas.microsoft.com/office/powerpoint/2010/main" val="862182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5251-7822-4A66-8470-CD3D16C6A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25FFA3-4EF3-4A82-97DA-446FE992E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85197-6988-4C31-B07D-BA3838EA7911}"/>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ABEE9B93-12C5-41EE-BF3F-8B2432383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DAF26-96C2-49EF-98F8-1F7A98560AEB}"/>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219869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41AD-33C4-41C8-856F-133A25D38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9D5616-A1D6-46B9-88BD-8C10259619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3CC29-2E0B-49A6-9570-47C206481166}"/>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348FDB55-E388-4CBC-B607-7AB9CF4F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E64DA-2DFC-4C6A-9BAE-4332EC7172C5}"/>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8807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E02A8-8533-4A9A-9FD3-3196B5123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79C911-47C5-4563-9A4B-C9E8C912CD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792DA-2751-4323-A856-0E4ADA093374}"/>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B5496521-4438-4280-915B-A9E29503C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3EC43-BB06-452A-8675-24C5305C9CF4}"/>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2893704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4EAA-227D-459E-B281-2FF67BEDB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AC753-3D33-4B63-A3A9-99E67ADF9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83B23-0765-4AF8-83F7-AC98294A67E7}"/>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E7602417-A0DA-41C1-9261-A0E766290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3FAD6-1152-4CFD-8CDE-C164554E3EC0}"/>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1320317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CB93-4410-4E72-858E-1C6A635E0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7223D5-2490-4912-854C-DF2D23AE13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9BA5E3-1CD1-4F60-97F2-F08314CFE995}"/>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21AF3FA5-703B-433E-ADD3-B4F054830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5E28D-670C-4669-9671-E97C365FDF66}"/>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2768385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2A9E-7E96-4DD5-8A74-1385B8A4F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55660D-4AB1-403A-B9D1-A6C9F2AE15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0CA4E-CD50-4548-B182-442FFB9B04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B315E2-C359-4018-9493-0BE922C5068B}"/>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6" name="Footer Placeholder 5">
            <a:extLst>
              <a:ext uri="{FF2B5EF4-FFF2-40B4-BE49-F238E27FC236}">
                <a16:creationId xmlns:a16="http://schemas.microsoft.com/office/drawing/2014/main" id="{5EC3EE91-B3C8-47DF-8345-2C1D18366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75964-A2E9-4B1F-B426-DF3910B7E5DC}"/>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2642027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FDEB-FABF-4DAA-B352-5D9A2DBF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02EBDA-6DFB-4297-A2BC-F444DB98EF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473660-9CC4-4146-AA98-A32B7D4D4D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C629D8-44E5-49A0-8B9A-167D325E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34E7AD-FA52-400F-A9C2-6437999F73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F540BF-D3B9-4F9B-BC5E-B1BE5A1D8938}"/>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8" name="Footer Placeholder 7">
            <a:extLst>
              <a:ext uri="{FF2B5EF4-FFF2-40B4-BE49-F238E27FC236}">
                <a16:creationId xmlns:a16="http://schemas.microsoft.com/office/drawing/2014/main" id="{8094EA18-D532-42F5-BAE9-3950F54787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4ED461-D4E1-4F9C-846C-61E99F0E179C}"/>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387954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9EA1-A6B5-4547-A60A-17B63858E7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40AF45-03DE-46A6-9074-FAD43B9E635B}"/>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4" name="Footer Placeholder 3">
            <a:extLst>
              <a:ext uri="{FF2B5EF4-FFF2-40B4-BE49-F238E27FC236}">
                <a16:creationId xmlns:a16="http://schemas.microsoft.com/office/drawing/2014/main" id="{22622A7D-36E0-4FA9-A19C-BA0C20F74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46ECF-9E2C-480A-859F-66ED3E949A68}"/>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77313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50A77-A2ED-4895-B845-986533F67679}"/>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3" name="Footer Placeholder 2">
            <a:extLst>
              <a:ext uri="{FF2B5EF4-FFF2-40B4-BE49-F238E27FC236}">
                <a16:creationId xmlns:a16="http://schemas.microsoft.com/office/drawing/2014/main" id="{77B471AC-4CC3-4DA1-AC6D-A01B816FF7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753A22-AB46-4F98-8EDC-3DA44A8C6B01}"/>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373839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3C00-3B0F-45DD-92AB-2D112A2BF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0D1EE8-23F1-4F6E-BF2A-D524E8F36D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DC4578-E3AC-45AF-B1D8-75851B678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5E3902-4ED3-419E-B7C7-D244676E6946}"/>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6" name="Footer Placeholder 5">
            <a:extLst>
              <a:ext uri="{FF2B5EF4-FFF2-40B4-BE49-F238E27FC236}">
                <a16:creationId xmlns:a16="http://schemas.microsoft.com/office/drawing/2014/main" id="{52A9A609-D97E-4312-AA8B-0829DFE39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1DD5E9-E7BD-4999-AB5E-FA0312A35F5E}"/>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4072726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DAF7-85D8-4384-B9D5-9FBD9EC67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8F7328-316B-418E-A7DE-0A0512FFB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F5037B-04F6-45E8-9C3A-B75FBED2E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32FBEF-85D4-419A-977E-EE35A2EB2A8D}"/>
              </a:ext>
            </a:extLst>
          </p:cNvPr>
          <p:cNvSpPr>
            <a:spLocks noGrp="1"/>
          </p:cNvSpPr>
          <p:nvPr>
            <p:ph type="dt" sz="half" idx="10"/>
          </p:nvPr>
        </p:nvSpPr>
        <p:spPr/>
        <p:txBody>
          <a:bodyPr/>
          <a:lstStyle/>
          <a:p>
            <a:fld id="{5EEB7346-7ECD-431E-82F8-FBD506ACE861}" type="datetimeFigureOut">
              <a:rPr lang="en-US" smtClean="0"/>
              <a:t>9/24/2023</a:t>
            </a:fld>
            <a:endParaRPr lang="en-US"/>
          </a:p>
        </p:txBody>
      </p:sp>
      <p:sp>
        <p:nvSpPr>
          <p:cNvPr id="6" name="Footer Placeholder 5">
            <a:extLst>
              <a:ext uri="{FF2B5EF4-FFF2-40B4-BE49-F238E27FC236}">
                <a16:creationId xmlns:a16="http://schemas.microsoft.com/office/drawing/2014/main" id="{955E1CB3-E68C-4CA1-953A-C5528F61AF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54D0D-94AA-4B32-9530-4D3E628E95C6}"/>
              </a:ext>
            </a:extLst>
          </p:cNvPr>
          <p:cNvSpPr>
            <a:spLocks noGrp="1"/>
          </p:cNvSpPr>
          <p:nvPr>
            <p:ph type="sldNum" sz="quarter" idx="12"/>
          </p:nvPr>
        </p:nvSpPr>
        <p:spPr/>
        <p:txBody>
          <a:bodyPr/>
          <a:lstStyle/>
          <a:p>
            <a:fld id="{D71DF360-4C8B-4C3E-AB41-5AB8FB7AD82E}" type="slidenum">
              <a:rPr lang="en-US" smtClean="0"/>
              <a:t>‹#›</a:t>
            </a:fld>
            <a:endParaRPr lang="en-US"/>
          </a:p>
        </p:txBody>
      </p:sp>
    </p:spTree>
    <p:extLst>
      <p:ext uri="{BB962C8B-B14F-4D97-AF65-F5344CB8AC3E}">
        <p14:creationId xmlns:p14="http://schemas.microsoft.com/office/powerpoint/2010/main" val="239431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9CEB2-4227-459F-93E1-7F9A41CBD0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4A17FA-357C-4471-8980-5E058FEA0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E4EC6-A846-4555-858F-26B5847C3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B7346-7ECD-431E-82F8-FBD506ACE861}" type="datetimeFigureOut">
              <a:rPr lang="en-US" smtClean="0"/>
              <a:t>9/24/2023</a:t>
            </a:fld>
            <a:endParaRPr lang="en-US"/>
          </a:p>
        </p:txBody>
      </p:sp>
      <p:sp>
        <p:nvSpPr>
          <p:cNvPr id="5" name="Footer Placeholder 4">
            <a:extLst>
              <a:ext uri="{FF2B5EF4-FFF2-40B4-BE49-F238E27FC236}">
                <a16:creationId xmlns:a16="http://schemas.microsoft.com/office/drawing/2014/main" id="{3EC12561-6A67-4DC5-A4D1-B9709C50E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1F5266-5DC1-4F1A-AF82-0333ECCBC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1DF360-4C8B-4C3E-AB41-5AB8FB7AD82E}" type="slidenum">
              <a:rPr lang="en-US" smtClean="0"/>
              <a:t>‹#›</a:t>
            </a:fld>
            <a:endParaRPr lang="en-US"/>
          </a:p>
        </p:txBody>
      </p:sp>
    </p:spTree>
    <p:extLst>
      <p:ext uri="{BB962C8B-B14F-4D97-AF65-F5344CB8AC3E}">
        <p14:creationId xmlns:p14="http://schemas.microsoft.com/office/powerpoint/2010/main" val="794499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oinc.org/slideshows/loinc-for-beginners-december-2017/"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earch.loinc.org/searchLOINC/search.zu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oinc.org/806-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healthline.com/health/functions-of-the-muscular-system" TargetMode="External"/><Relationship Id="rId2" Type="http://schemas.openxmlformats.org/officeDocument/2006/relationships/hyperlink" Target="https://www.healthline.com/nutrition/salt-good-or-ba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healthline.com/health/high-blood-pressure-hypertension/how-reduce-high-blood-pressur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oinc.org/806-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oinc.org/57021-8/"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oinc.org/62068-2/"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loinc.org/18842-5/"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nlm.nih.gov/bsd/disted/video/clin_info/rxnorm.html"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betsylehmancenterma.gov/"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eddy.epi.usf.edu/teddy/index.ht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pubmed.ncbi.nlm.nih.gov/30157516/"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nlm.nih.gov/research/umls/rxnorm/docs/2018/rxnorm_doco_full_2018-1.html#s3_1"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rxnav.nlm.nih.gov/" TargetMode="External"/><Relationship Id="rId2" Type="http://schemas.openxmlformats.org/officeDocument/2006/relationships/hyperlink" Target="https://www.nlm.nih.gov/research/umls/rxnorm/docs/rxnormfiles.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loinc.org/slideshows/loinc-for-beginners-december-2017/" TargetMode="External"/><Relationship Id="rId2" Type="http://schemas.openxmlformats.org/officeDocument/2006/relationships/hyperlink" Target="https://loinc.org/kb/users-guide/introduction/" TargetMode="External"/><Relationship Id="rId1" Type="http://schemas.openxmlformats.org/officeDocument/2006/relationships/slideLayout" Target="../slideLayouts/slideLayout2.xml"/><Relationship Id="rId5" Type="http://schemas.openxmlformats.org/officeDocument/2006/relationships/hyperlink" Target="https://search.loinc.org/searchLOINC/search.zul" TargetMode="External"/><Relationship Id="rId4" Type="http://schemas.openxmlformats.org/officeDocument/2006/relationships/hyperlink" Target="https://loinc.org/files/reports/2019%20LOINC%20Annual%20Report.pdf"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rxnav.nlm.nih.gov/" TargetMode="External"/><Relationship Id="rId2" Type="http://schemas.openxmlformats.org/officeDocument/2006/relationships/hyperlink" Target="https://www.nlm.nih.gov/research/umls/rxnorm/index.html" TargetMode="External"/><Relationship Id="rId1" Type="http://schemas.openxmlformats.org/officeDocument/2006/relationships/slideLayout" Target="../slideLayouts/slideLayout2.xml"/><Relationship Id="rId4" Type="http://schemas.openxmlformats.org/officeDocument/2006/relationships/hyperlink" Target="https://www.nlm.nih.gov/research/umls/rxnorm/docs/rxnormfile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224D-F599-479F-8641-C3B20F93CBAC}"/>
              </a:ext>
            </a:extLst>
          </p:cNvPr>
          <p:cNvSpPr>
            <a:spLocks noGrp="1"/>
          </p:cNvSpPr>
          <p:nvPr>
            <p:ph type="ctrTitle"/>
          </p:nvPr>
        </p:nvSpPr>
        <p:spPr/>
        <p:txBody>
          <a:bodyPr/>
          <a:lstStyle/>
          <a:p>
            <a:r>
              <a:rPr lang="en-US" dirty="0"/>
              <a:t>LOINC</a:t>
            </a:r>
          </a:p>
        </p:txBody>
      </p:sp>
      <p:sp>
        <p:nvSpPr>
          <p:cNvPr id="3" name="Subtitle 2">
            <a:extLst>
              <a:ext uri="{FF2B5EF4-FFF2-40B4-BE49-F238E27FC236}">
                <a16:creationId xmlns:a16="http://schemas.microsoft.com/office/drawing/2014/main" id="{6EDD44C9-3C7B-4335-BCA9-87DC5ABD3528}"/>
              </a:ext>
            </a:extLst>
          </p:cNvPr>
          <p:cNvSpPr>
            <a:spLocks noGrp="1"/>
          </p:cNvSpPr>
          <p:nvPr>
            <p:ph type="subTitle" idx="1"/>
          </p:nvPr>
        </p:nvSpPr>
        <p:spPr/>
        <p:txBody>
          <a:bodyPr/>
          <a:lstStyle/>
          <a:p>
            <a:r>
              <a:rPr lang="en-US" dirty="0">
                <a:hlinkClick r:id="rId2"/>
              </a:rPr>
              <a:t>https://loinc.org/slideshows/loinc-for-beginners-december-2017/</a:t>
            </a:r>
            <a:endParaRPr lang="en-US" dirty="0"/>
          </a:p>
        </p:txBody>
      </p:sp>
      <p:pic>
        <p:nvPicPr>
          <p:cNvPr id="4" name="Picture 3">
            <a:extLst>
              <a:ext uri="{FF2B5EF4-FFF2-40B4-BE49-F238E27FC236}">
                <a16:creationId xmlns:a16="http://schemas.microsoft.com/office/drawing/2014/main" id="{E0ABE390-AA76-4A25-B7E7-76FE5E052133}"/>
              </a:ext>
            </a:extLst>
          </p:cNvPr>
          <p:cNvPicPr>
            <a:picLocks noChangeAspect="1"/>
          </p:cNvPicPr>
          <p:nvPr/>
        </p:nvPicPr>
        <p:blipFill>
          <a:blip r:embed="rId3"/>
          <a:stretch>
            <a:fillRect/>
          </a:stretch>
        </p:blipFill>
        <p:spPr>
          <a:xfrm>
            <a:off x="5305425" y="781394"/>
            <a:ext cx="1581150" cy="1381125"/>
          </a:xfrm>
          <a:prstGeom prst="rect">
            <a:avLst/>
          </a:prstGeom>
        </p:spPr>
      </p:pic>
    </p:spTree>
    <p:extLst>
      <p:ext uri="{BB962C8B-B14F-4D97-AF65-F5344CB8AC3E}">
        <p14:creationId xmlns:p14="http://schemas.microsoft.com/office/powerpoint/2010/main" val="3538943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8464F5-5D9A-431A-8EB6-CE90F931C4F0}"/>
              </a:ext>
            </a:extLst>
          </p:cNvPr>
          <p:cNvPicPr>
            <a:picLocks noGrp="1" noChangeAspect="1"/>
          </p:cNvPicPr>
          <p:nvPr>
            <p:ph idx="1"/>
          </p:nvPr>
        </p:nvPicPr>
        <p:blipFill>
          <a:blip r:embed="rId2"/>
          <a:stretch>
            <a:fillRect/>
          </a:stretch>
        </p:blipFill>
        <p:spPr>
          <a:xfrm>
            <a:off x="0" y="444550"/>
            <a:ext cx="8524691" cy="4575559"/>
          </a:xfrm>
          <a:prstGeom prst="rect">
            <a:avLst/>
          </a:prstGeom>
        </p:spPr>
      </p:pic>
      <p:pic>
        <p:nvPicPr>
          <p:cNvPr id="2" name="Picture 1">
            <a:extLst>
              <a:ext uri="{FF2B5EF4-FFF2-40B4-BE49-F238E27FC236}">
                <a16:creationId xmlns:a16="http://schemas.microsoft.com/office/drawing/2014/main" id="{594CA6C7-CE69-439F-A4F5-8901B160AB39}"/>
              </a:ext>
            </a:extLst>
          </p:cNvPr>
          <p:cNvPicPr>
            <a:picLocks noChangeAspect="1"/>
          </p:cNvPicPr>
          <p:nvPr/>
        </p:nvPicPr>
        <p:blipFill>
          <a:blip r:embed="rId3"/>
          <a:stretch>
            <a:fillRect/>
          </a:stretch>
        </p:blipFill>
        <p:spPr>
          <a:xfrm>
            <a:off x="7971183" y="149088"/>
            <a:ext cx="3747052" cy="1688804"/>
          </a:xfrm>
          <a:prstGeom prst="rect">
            <a:avLst/>
          </a:prstGeom>
        </p:spPr>
      </p:pic>
      <p:pic>
        <p:nvPicPr>
          <p:cNvPr id="4" name="Picture 3">
            <a:extLst>
              <a:ext uri="{FF2B5EF4-FFF2-40B4-BE49-F238E27FC236}">
                <a16:creationId xmlns:a16="http://schemas.microsoft.com/office/drawing/2014/main" id="{FEB931E0-4D3F-4A56-B69A-C99093ECEDA9}"/>
              </a:ext>
            </a:extLst>
          </p:cNvPr>
          <p:cNvPicPr>
            <a:picLocks noChangeAspect="1"/>
          </p:cNvPicPr>
          <p:nvPr/>
        </p:nvPicPr>
        <p:blipFill>
          <a:blip r:embed="rId4"/>
          <a:stretch>
            <a:fillRect/>
          </a:stretch>
        </p:blipFill>
        <p:spPr>
          <a:xfrm>
            <a:off x="572481" y="5568540"/>
            <a:ext cx="10858500" cy="981075"/>
          </a:xfrm>
          <a:prstGeom prst="rect">
            <a:avLst/>
          </a:prstGeom>
        </p:spPr>
      </p:pic>
    </p:spTree>
    <p:extLst>
      <p:ext uri="{BB962C8B-B14F-4D97-AF65-F5344CB8AC3E}">
        <p14:creationId xmlns:p14="http://schemas.microsoft.com/office/powerpoint/2010/main" val="236356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0DF-A2E7-428F-A606-4D6752A51AE2}"/>
              </a:ext>
            </a:extLst>
          </p:cNvPr>
          <p:cNvSpPr>
            <a:spLocks noGrp="1"/>
          </p:cNvSpPr>
          <p:nvPr>
            <p:ph type="title"/>
          </p:nvPr>
        </p:nvSpPr>
        <p:spPr/>
        <p:txBody>
          <a:bodyPr/>
          <a:lstStyle/>
          <a:p>
            <a:r>
              <a:rPr lang="en-US" dirty="0"/>
              <a:t>LOINC Term</a:t>
            </a:r>
          </a:p>
        </p:txBody>
      </p:sp>
      <p:sp>
        <p:nvSpPr>
          <p:cNvPr id="3" name="Content Placeholder 2">
            <a:extLst>
              <a:ext uri="{FF2B5EF4-FFF2-40B4-BE49-F238E27FC236}">
                <a16:creationId xmlns:a16="http://schemas.microsoft.com/office/drawing/2014/main" id="{33A52197-31CA-4569-B04B-5AA3C54C242C}"/>
              </a:ext>
            </a:extLst>
          </p:cNvPr>
          <p:cNvSpPr>
            <a:spLocks noGrp="1"/>
          </p:cNvSpPr>
          <p:nvPr>
            <p:ph idx="1"/>
          </p:nvPr>
        </p:nvSpPr>
        <p:spPr/>
        <p:txBody>
          <a:bodyPr/>
          <a:lstStyle/>
          <a:p>
            <a:r>
              <a:rPr lang="en-US" dirty="0"/>
              <a:t>A LOINC term is defined as the combination of the LOINC code and the </a:t>
            </a:r>
            <a:r>
              <a:rPr lang="en-US" i="1" dirty="0"/>
              <a:t>Fully Specified Name</a:t>
            </a:r>
            <a:r>
              <a:rPr lang="en-US" dirty="0"/>
              <a:t> (FSN).</a:t>
            </a:r>
          </a:p>
          <a:p>
            <a:pPr lvl="1"/>
            <a:r>
              <a:rPr lang="fr-FR" dirty="0"/>
              <a:t>The LOINC code </a:t>
            </a:r>
            <a:r>
              <a:rPr lang="fr-FR" dirty="0" err="1"/>
              <a:t>is</a:t>
            </a:r>
            <a:r>
              <a:rPr lang="fr-FR" dirty="0"/>
              <a:t> a unique, permanent identifier</a:t>
            </a:r>
          </a:p>
          <a:p>
            <a:pPr lvl="1"/>
            <a:r>
              <a:rPr lang="en-US" dirty="0"/>
              <a:t>The FSN is composed of five or six main </a:t>
            </a:r>
            <a:r>
              <a:rPr lang="en-US" i="1" dirty="0"/>
              <a:t>Parts</a:t>
            </a:r>
          </a:p>
          <a:p>
            <a:pPr lvl="1"/>
            <a:endParaRPr lang="en-US" i="1" dirty="0"/>
          </a:p>
          <a:p>
            <a:r>
              <a:rPr lang="en-US" dirty="0"/>
              <a:t>All names are case insensitive.</a:t>
            </a:r>
          </a:p>
        </p:txBody>
      </p:sp>
    </p:spTree>
    <p:extLst>
      <p:ext uri="{BB962C8B-B14F-4D97-AF65-F5344CB8AC3E}">
        <p14:creationId xmlns:p14="http://schemas.microsoft.com/office/powerpoint/2010/main" val="101917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4AF9C2-DD1C-475D-B791-DA4412B80AAB}"/>
              </a:ext>
            </a:extLst>
          </p:cNvPr>
          <p:cNvPicPr>
            <a:picLocks noGrp="1" noChangeAspect="1"/>
          </p:cNvPicPr>
          <p:nvPr>
            <p:ph idx="1"/>
          </p:nvPr>
        </p:nvPicPr>
        <p:blipFill>
          <a:blip r:embed="rId2"/>
          <a:stretch>
            <a:fillRect/>
          </a:stretch>
        </p:blipFill>
        <p:spPr>
          <a:xfrm>
            <a:off x="1001290" y="511355"/>
            <a:ext cx="5890800" cy="3776303"/>
          </a:xfrm>
          <a:prstGeom prst="rect">
            <a:avLst/>
          </a:prstGeom>
        </p:spPr>
      </p:pic>
      <p:sp>
        <p:nvSpPr>
          <p:cNvPr id="5" name="TextBox 4">
            <a:extLst>
              <a:ext uri="{FF2B5EF4-FFF2-40B4-BE49-F238E27FC236}">
                <a16:creationId xmlns:a16="http://schemas.microsoft.com/office/drawing/2014/main" id="{8F3D8DBD-C0B3-46B9-ACBC-6FAA021E5DAE}"/>
              </a:ext>
            </a:extLst>
          </p:cNvPr>
          <p:cNvSpPr txBox="1"/>
          <p:nvPr/>
        </p:nvSpPr>
        <p:spPr>
          <a:xfrm>
            <a:off x="7154944" y="2214840"/>
            <a:ext cx="4666268" cy="369332"/>
          </a:xfrm>
          <a:prstGeom prst="rect">
            <a:avLst/>
          </a:prstGeom>
          <a:noFill/>
        </p:spPr>
        <p:txBody>
          <a:bodyPr wrap="square" rtlCol="0">
            <a:spAutoFit/>
          </a:bodyPr>
          <a:lstStyle/>
          <a:p>
            <a:r>
              <a:rPr lang="en-US" dirty="0">
                <a:hlinkClick r:id="rId3"/>
              </a:rPr>
              <a:t>https://search.loinc.org/searchLOINC/search.zul</a:t>
            </a:r>
            <a:endParaRPr lang="en-US" dirty="0"/>
          </a:p>
        </p:txBody>
      </p:sp>
      <p:pic>
        <p:nvPicPr>
          <p:cNvPr id="6" name="Picture 5">
            <a:extLst>
              <a:ext uri="{FF2B5EF4-FFF2-40B4-BE49-F238E27FC236}">
                <a16:creationId xmlns:a16="http://schemas.microsoft.com/office/drawing/2014/main" id="{D2C23395-92BC-4DF4-A4D8-5FF9374453D0}"/>
              </a:ext>
            </a:extLst>
          </p:cNvPr>
          <p:cNvPicPr>
            <a:picLocks noChangeAspect="1"/>
          </p:cNvPicPr>
          <p:nvPr/>
        </p:nvPicPr>
        <p:blipFill>
          <a:blip r:embed="rId4"/>
          <a:stretch>
            <a:fillRect/>
          </a:stretch>
        </p:blipFill>
        <p:spPr>
          <a:xfrm>
            <a:off x="909687" y="4574406"/>
            <a:ext cx="10372626" cy="1983241"/>
          </a:xfrm>
          <a:prstGeom prst="rect">
            <a:avLst/>
          </a:prstGeom>
        </p:spPr>
      </p:pic>
    </p:spTree>
    <p:extLst>
      <p:ext uri="{BB962C8B-B14F-4D97-AF65-F5344CB8AC3E}">
        <p14:creationId xmlns:p14="http://schemas.microsoft.com/office/powerpoint/2010/main" val="16511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76AD-4C19-4405-AD9D-B0BCEFAFC29B}"/>
              </a:ext>
            </a:extLst>
          </p:cNvPr>
          <p:cNvSpPr>
            <a:spLocks noGrp="1"/>
          </p:cNvSpPr>
          <p:nvPr>
            <p:ph type="title"/>
          </p:nvPr>
        </p:nvSpPr>
        <p:spPr>
          <a:xfrm>
            <a:off x="630024" y="0"/>
            <a:ext cx="10515600" cy="1325563"/>
          </a:xfrm>
        </p:spPr>
        <p:txBody>
          <a:bodyPr/>
          <a:lstStyle/>
          <a:p>
            <a:r>
              <a:rPr lang="en-US" dirty="0"/>
              <a:t>LOINC Code</a:t>
            </a:r>
          </a:p>
        </p:txBody>
      </p:sp>
      <p:sp>
        <p:nvSpPr>
          <p:cNvPr id="3" name="Content Placeholder 2">
            <a:extLst>
              <a:ext uri="{FF2B5EF4-FFF2-40B4-BE49-F238E27FC236}">
                <a16:creationId xmlns:a16="http://schemas.microsoft.com/office/drawing/2014/main" id="{C0AAEDA0-D41A-4BBB-9C77-C711CA15D52C}"/>
              </a:ext>
            </a:extLst>
          </p:cNvPr>
          <p:cNvSpPr>
            <a:spLocks noGrp="1"/>
          </p:cNvSpPr>
          <p:nvPr>
            <p:ph idx="1"/>
          </p:nvPr>
        </p:nvSpPr>
        <p:spPr>
          <a:xfrm>
            <a:off x="838200" y="1137468"/>
            <a:ext cx="10515600" cy="1172099"/>
          </a:xfrm>
        </p:spPr>
        <p:txBody>
          <a:bodyPr>
            <a:normAutofit fontScale="85000" lnSpcReduction="20000"/>
          </a:bodyPr>
          <a:lstStyle/>
          <a:p>
            <a:r>
              <a:rPr lang="en-US" dirty="0"/>
              <a:t>LOINC's goal is to create different codes for each test, measurement, or observation that has a clinically different meaning. To do that LOINC codes distinguish a given observation (test ordered/reported, survey question, clinical document) across six dimensions that we call Parts.</a:t>
            </a:r>
          </a:p>
        </p:txBody>
      </p:sp>
      <p:pic>
        <p:nvPicPr>
          <p:cNvPr id="4" name="Picture 3">
            <a:extLst>
              <a:ext uri="{FF2B5EF4-FFF2-40B4-BE49-F238E27FC236}">
                <a16:creationId xmlns:a16="http://schemas.microsoft.com/office/drawing/2014/main" id="{7DE31DD5-DA3C-4B35-AA6C-4F6FA41B6982}"/>
              </a:ext>
            </a:extLst>
          </p:cNvPr>
          <p:cNvPicPr>
            <a:picLocks noChangeAspect="1"/>
          </p:cNvPicPr>
          <p:nvPr/>
        </p:nvPicPr>
        <p:blipFill>
          <a:blip r:embed="rId2"/>
          <a:stretch>
            <a:fillRect/>
          </a:stretch>
        </p:blipFill>
        <p:spPr>
          <a:xfrm>
            <a:off x="1489436" y="2231796"/>
            <a:ext cx="8308156" cy="1840583"/>
          </a:xfrm>
          <a:prstGeom prst="rect">
            <a:avLst/>
          </a:prstGeom>
        </p:spPr>
      </p:pic>
      <p:pic>
        <p:nvPicPr>
          <p:cNvPr id="5" name="Picture 4">
            <a:extLst>
              <a:ext uri="{FF2B5EF4-FFF2-40B4-BE49-F238E27FC236}">
                <a16:creationId xmlns:a16="http://schemas.microsoft.com/office/drawing/2014/main" id="{1DC131FA-A64C-4B7C-A788-931DEF5B7027}"/>
              </a:ext>
            </a:extLst>
          </p:cNvPr>
          <p:cNvPicPr>
            <a:picLocks noChangeAspect="1"/>
          </p:cNvPicPr>
          <p:nvPr/>
        </p:nvPicPr>
        <p:blipFill>
          <a:blip r:embed="rId3"/>
          <a:stretch>
            <a:fillRect/>
          </a:stretch>
        </p:blipFill>
        <p:spPr>
          <a:xfrm>
            <a:off x="1489436" y="4230057"/>
            <a:ext cx="8436989" cy="1840583"/>
          </a:xfrm>
          <a:prstGeom prst="rect">
            <a:avLst/>
          </a:prstGeom>
        </p:spPr>
      </p:pic>
    </p:spTree>
    <p:extLst>
      <p:ext uri="{BB962C8B-B14F-4D97-AF65-F5344CB8AC3E}">
        <p14:creationId xmlns:p14="http://schemas.microsoft.com/office/powerpoint/2010/main" val="150593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A0A0-E430-4932-B344-A2683C1ABBC7}"/>
              </a:ext>
            </a:extLst>
          </p:cNvPr>
          <p:cNvSpPr>
            <a:spLocks noGrp="1"/>
          </p:cNvSpPr>
          <p:nvPr>
            <p:ph type="title"/>
          </p:nvPr>
        </p:nvSpPr>
        <p:spPr>
          <a:xfrm>
            <a:off x="677945" y="0"/>
            <a:ext cx="10515600" cy="1325563"/>
          </a:xfrm>
        </p:spPr>
        <p:txBody>
          <a:bodyPr/>
          <a:lstStyle/>
          <a:p>
            <a:r>
              <a:rPr lang="en-US" dirty="0"/>
              <a:t>LONIC Code example</a:t>
            </a:r>
          </a:p>
        </p:txBody>
      </p:sp>
      <p:pic>
        <p:nvPicPr>
          <p:cNvPr id="4" name="Content Placeholder 3">
            <a:extLst>
              <a:ext uri="{FF2B5EF4-FFF2-40B4-BE49-F238E27FC236}">
                <a16:creationId xmlns:a16="http://schemas.microsoft.com/office/drawing/2014/main" id="{DC0CFEC6-3A0F-45EF-9A3B-1D98FEBB0B39}"/>
              </a:ext>
            </a:extLst>
          </p:cNvPr>
          <p:cNvPicPr>
            <a:picLocks noGrp="1" noChangeAspect="1"/>
          </p:cNvPicPr>
          <p:nvPr>
            <p:ph idx="1"/>
          </p:nvPr>
        </p:nvPicPr>
        <p:blipFill>
          <a:blip r:embed="rId2"/>
          <a:stretch>
            <a:fillRect/>
          </a:stretch>
        </p:blipFill>
        <p:spPr>
          <a:xfrm>
            <a:off x="1310327" y="1059092"/>
            <a:ext cx="8488052" cy="2269028"/>
          </a:xfrm>
          <a:prstGeom prst="rect">
            <a:avLst/>
          </a:prstGeom>
        </p:spPr>
      </p:pic>
      <p:pic>
        <p:nvPicPr>
          <p:cNvPr id="5" name="Picture 4">
            <a:extLst>
              <a:ext uri="{FF2B5EF4-FFF2-40B4-BE49-F238E27FC236}">
                <a16:creationId xmlns:a16="http://schemas.microsoft.com/office/drawing/2014/main" id="{F582762F-D0D9-403C-AE5C-E9B7B57915DA}"/>
              </a:ext>
            </a:extLst>
          </p:cNvPr>
          <p:cNvPicPr>
            <a:picLocks noChangeAspect="1"/>
          </p:cNvPicPr>
          <p:nvPr/>
        </p:nvPicPr>
        <p:blipFill>
          <a:blip r:embed="rId3"/>
          <a:stretch>
            <a:fillRect/>
          </a:stretch>
        </p:blipFill>
        <p:spPr>
          <a:xfrm>
            <a:off x="1125719" y="3328120"/>
            <a:ext cx="8672660" cy="2290856"/>
          </a:xfrm>
          <a:prstGeom prst="rect">
            <a:avLst/>
          </a:prstGeom>
        </p:spPr>
      </p:pic>
      <p:sp>
        <p:nvSpPr>
          <p:cNvPr id="6" name="TextBox 5">
            <a:extLst>
              <a:ext uri="{FF2B5EF4-FFF2-40B4-BE49-F238E27FC236}">
                <a16:creationId xmlns:a16="http://schemas.microsoft.com/office/drawing/2014/main" id="{71E56419-C063-49A9-8109-DBD2F9E02A77}"/>
              </a:ext>
            </a:extLst>
          </p:cNvPr>
          <p:cNvSpPr txBox="1"/>
          <p:nvPr/>
        </p:nvSpPr>
        <p:spPr>
          <a:xfrm>
            <a:off x="1423447" y="5798908"/>
            <a:ext cx="8488052" cy="646331"/>
          </a:xfrm>
          <a:prstGeom prst="rect">
            <a:avLst/>
          </a:prstGeom>
          <a:noFill/>
        </p:spPr>
        <p:txBody>
          <a:bodyPr wrap="square" rtlCol="0">
            <a:spAutoFit/>
          </a:bodyPr>
          <a:lstStyle/>
          <a:p>
            <a:r>
              <a:rPr lang="en-US" dirty="0"/>
              <a:t>Here is a breakdown of the LOINC for a </a:t>
            </a:r>
            <a:r>
              <a:rPr lang="en-US" b="1" i="1" dirty="0"/>
              <a:t>manual count of white blood cells in cerebral spinal fluid specimen</a:t>
            </a:r>
            <a:r>
              <a:rPr lang="en-US" dirty="0"/>
              <a:t>, which is represented by LOINC code </a:t>
            </a:r>
            <a:r>
              <a:rPr lang="en-US" u="sng" dirty="0">
                <a:hlinkClick r:id="rId4"/>
              </a:rPr>
              <a:t>806-0</a:t>
            </a:r>
            <a:r>
              <a:rPr lang="en-US" dirty="0"/>
              <a:t>:</a:t>
            </a:r>
          </a:p>
        </p:txBody>
      </p:sp>
    </p:spTree>
    <p:extLst>
      <p:ext uri="{BB962C8B-B14F-4D97-AF65-F5344CB8AC3E}">
        <p14:creationId xmlns:p14="http://schemas.microsoft.com/office/powerpoint/2010/main" val="159680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EDC33D-5609-487B-89BD-DD6EB5F682CC}"/>
              </a:ext>
            </a:extLst>
          </p:cNvPr>
          <p:cNvPicPr>
            <a:picLocks noGrp="1" noChangeAspect="1"/>
          </p:cNvPicPr>
          <p:nvPr>
            <p:ph idx="1"/>
          </p:nvPr>
        </p:nvPicPr>
        <p:blipFill>
          <a:blip r:embed="rId2"/>
          <a:stretch>
            <a:fillRect/>
          </a:stretch>
        </p:blipFill>
        <p:spPr>
          <a:xfrm>
            <a:off x="838200" y="810705"/>
            <a:ext cx="10515600" cy="5070700"/>
          </a:xfrm>
          <a:prstGeom prst="rect">
            <a:avLst/>
          </a:prstGeom>
        </p:spPr>
      </p:pic>
    </p:spTree>
    <p:extLst>
      <p:ext uri="{BB962C8B-B14F-4D97-AF65-F5344CB8AC3E}">
        <p14:creationId xmlns:p14="http://schemas.microsoft.com/office/powerpoint/2010/main" val="3428866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55DA3B-1E44-45D4-AAA9-9E8FF213895D}"/>
              </a:ext>
            </a:extLst>
          </p:cNvPr>
          <p:cNvPicPr>
            <a:picLocks noGrp="1" noChangeAspect="1"/>
          </p:cNvPicPr>
          <p:nvPr>
            <p:ph idx="1"/>
          </p:nvPr>
        </p:nvPicPr>
        <p:blipFill>
          <a:blip r:embed="rId2"/>
          <a:stretch>
            <a:fillRect/>
          </a:stretch>
        </p:blipFill>
        <p:spPr>
          <a:xfrm>
            <a:off x="1534181" y="622169"/>
            <a:ext cx="7498972" cy="5554794"/>
          </a:xfrm>
          <a:prstGeom prst="rect">
            <a:avLst/>
          </a:prstGeom>
        </p:spPr>
      </p:pic>
    </p:spTree>
    <p:extLst>
      <p:ext uri="{BB962C8B-B14F-4D97-AF65-F5344CB8AC3E}">
        <p14:creationId xmlns:p14="http://schemas.microsoft.com/office/powerpoint/2010/main" val="165977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F66C9A-9863-4AAD-BC0C-060C842F818E}"/>
              </a:ext>
            </a:extLst>
          </p:cNvPr>
          <p:cNvPicPr>
            <a:picLocks noGrp="1" noChangeAspect="1"/>
          </p:cNvPicPr>
          <p:nvPr>
            <p:ph idx="1"/>
          </p:nvPr>
        </p:nvPicPr>
        <p:blipFill>
          <a:blip r:embed="rId2"/>
          <a:stretch>
            <a:fillRect/>
          </a:stretch>
        </p:blipFill>
        <p:spPr>
          <a:xfrm>
            <a:off x="1500735" y="584462"/>
            <a:ext cx="7521301" cy="5592501"/>
          </a:xfrm>
          <a:prstGeom prst="rect">
            <a:avLst/>
          </a:prstGeom>
        </p:spPr>
      </p:pic>
    </p:spTree>
    <p:extLst>
      <p:ext uri="{BB962C8B-B14F-4D97-AF65-F5344CB8AC3E}">
        <p14:creationId xmlns:p14="http://schemas.microsoft.com/office/powerpoint/2010/main" val="401278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21D66F-88A8-4DED-81BC-28DAADD41B3E}"/>
              </a:ext>
            </a:extLst>
          </p:cNvPr>
          <p:cNvPicPr>
            <a:picLocks noGrp="1" noChangeAspect="1"/>
          </p:cNvPicPr>
          <p:nvPr>
            <p:ph idx="1"/>
          </p:nvPr>
        </p:nvPicPr>
        <p:blipFill>
          <a:blip r:embed="rId2"/>
          <a:stretch>
            <a:fillRect/>
          </a:stretch>
        </p:blipFill>
        <p:spPr>
          <a:xfrm>
            <a:off x="1341254" y="490194"/>
            <a:ext cx="7701045" cy="5686769"/>
          </a:xfrm>
          <a:prstGeom prst="rect">
            <a:avLst/>
          </a:prstGeom>
        </p:spPr>
      </p:pic>
    </p:spTree>
    <p:extLst>
      <p:ext uri="{BB962C8B-B14F-4D97-AF65-F5344CB8AC3E}">
        <p14:creationId xmlns:p14="http://schemas.microsoft.com/office/powerpoint/2010/main" val="187296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986DB0-15E9-42E2-9C31-119FF6204652}"/>
              </a:ext>
            </a:extLst>
          </p:cNvPr>
          <p:cNvPicPr>
            <a:picLocks noGrp="1" noChangeAspect="1"/>
          </p:cNvPicPr>
          <p:nvPr>
            <p:ph idx="1"/>
          </p:nvPr>
        </p:nvPicPr>
        <p:blipFill>
          <a:blip r:embed="rId2"/>
          <a:stretch>
            <a:fillRect/>
          </a:stretch>
        </p:blipFill>
        <p:spPr>
          <a:xfrm>
            <a:off x="1262616" y="452487"/>
            <a:ext cx="7796589" cy="5724476"/>
          </a:xfrm>
          <a:prstGeom prst="rect">
            <a:avLst/>
          </a:prstGeom>
        </p:spPr>
      </p:pic>
    </p:spTree>
    <p:extLst>
      <p:ext uri="{BB962C8B-B14F-4D97-AF65-F5344CB8AC3E}">
        <p14:creationId xmlns:p14="http://schemas.microsoft.com/office/powerpoint/2010/main" val="323848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1072-4F37-4BD9-80BD-C763766B65A4}"/>
              </a:ext>
            </a:extLst>
          </p:cNvPr>
          <p:cNvSpPr>
            <a:spLocks noGrp="1"/>
          </p:cNvSpPr>
          <p:nvPr>
            <p:ph type="title"/>
          </p:nvPr>
        </p:nvSpPr>
        <p:spPr/>
        <p:txBody>
          <a:bodyPr/>
          <a:lstStyle/>
          <a:p>
            <a:r>
              <a:rPr lang="en-US" dirty="0"/>
              <a:t>Serum sodium</a:t>
            </a:r>
          </a:p>
        </p:txBody>
      </p:sp>
      <p:sp>
        <p:nvSpPr>
          <p:cNvPr id="3" name="Content Placeholder 2">
            <a:extLst>
              <a:ext uri="{FF2B5EF4-FFF2-40B4-BE49-F238E27FC236}">
                <a16:creationId xmlns:a16="http://schemas.microsoft.com/office/drawing/2014/main" id="{AFC8E902-6CBA-45F2-8F12-909217A44ED8}"/>
              </a:ext>
            </a:extLst>
          </p:cNvPr>
          <p:cNvSpPr>
            <a:spLocks noGrp="1"/>
          </p:cNvSpPr>
          <p:nvPr>
            <p:ph idx="1"/>
          </p:nvPr>
        </p:nvSpPr>
        <p:spPr/>
        <p:txBody>
          <a:bodyPr/>
          <a:lstStyle/>
          <a:p>
            <a:r>
              <a:rPr lang="en-US" dirty="0"/>
              <a:t>A sodium blood test is a routine test that allows your doctor to see how much </a:t>
            </a:r>
            <a:r>
              <a:rPr lang="en-US" dirty="0">
                <a:hlinkClick r:id="rId2"/>
              </a:rPr>
              <a:t>sodium</a:t>
            </a:r>
            <a:r>
              <a:rPr lang="en-US" dirty="0"/>
              <a:t> is in your blood. It’s also called a serum sodium test. Sodium is an essential mineral to your body. It’s also referred to as Na+.</a:t>
            </a:r>
          </a:p>
          <a:p>
            <a:r>
              <a:rPr lang="en-US" dirty="0"/>
              <a:t>Sodium is particularly important for nerve and </a:t>
            </a:r>
            <a:r>
              <a:rPr lang="en-US" dirty="0">
                <a:hlinkClick r:id="rId3"/>
              </a:rPr>
              <a:t>muscle function</a:t>
            </a:r>
            <a:r>
              <a:rPr lang="en-US" dirty="0"/>
              <a:t>. Your body keeps sodium in balance through a variety of mechanisms. Sodium gets into your blood through food and drink. It leaves the blood through urine, stool, and sweat. Having the right amount of sodium is important for your health. Too much sodium can </a:t>
            </a:r>
            <a:r>
              <a:rPr lang="en-US" dirty="0">
                <a:hlinkClick r:id="rId4"/>
              </a:rPr>
              <a:t>raise your blood pressure</a:t>
            </a:r>
            <a:r>
              <a:rPr lang="en-US" dirty="0"/>
              <a:t>.</a:t>
            </a:r>
          </a:p>
        </p:txBody>
      </p:sp>
      <p:pic>
        <p:nvPicPr>
          <p:cNvPr id="4" name="Picture 3">
            <a:extLst>
              <a:ext uri="{FF2B5EF4-FFF2-40B4-BE49-F238E27FC236}">
                <a16:creationId xmlns:a16="http://schemas.microsoft.com/office/drawing/2014/main" id="{4AD42DDE-525C-429A-80C4-93D3992C3481}"/>
              </a:ext>
            </a:extLst>
          </p:cNvPr>
          <p:cNvPicPr>
            <a:picLocks noChangeAspect="1"/>
          </p:cNvPicPr>
          <p:nvPr/>
        </p:nvPicPr>
        <p:blipFill>
          <a:blip r:embed="rId5"/>
          <a:stretch>
            <a:fillRect/>
          </a:stretch>
        </p:blipFill>
        <p:spPr>
          <a:xfrm>
            <a:off x="9775596" y="205078"/>
            <a:ext cx="2137430" cy="1645656"/>
          </a:xfrm>
          <a:prstGeom prst="rect">
            <a:avLst/>
          </a:prstGeom>
        </p:spPr>
      </p:pic>
    </p:spTree>
    <p:extLst>
      <p:ext uri="{BB962C8B-B14F-4D97-AF65-F5344CB8AC3E}">
        <p14:creationId xmlns:p14="http://schemas.microsoft.com/office/powerpoint/2010/main" val="4042451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1D4A51-ACFB-4BED-A9D4-3524FB653D9D}"/>
              </a:ext>
            </a:extLst>
          </p:cNvPr>
          <p:cNvPicPr>
            <a:picLocks noGrp="1" noChangeAspect="1"/>
          </p:cNvPicPr>
          <p:nvPr>
            <p:ph idx="1"/>
          </p:nvPr>
        </p:nvPicPr>
        <p:blipFill>
          <a:blip r:embed="rId2"/>
          <a:stretch>
            <a:fillRect/>
          </a:stretch>
        </p:blipFill>
        <p:spPr>
          <a:xfrm>
            <a:off x="597236" y="461913"/>
            <a:ext cx="7543301" cy="5564221"/>
          </a:xfrm>
          <a:prstGeom prst="rect">
            <a:avLst/>
          </a:prstGeom>
        </p:spPr>
      </p:pic>
      <p:sp>
        <p:nvSpPr>
          <p:cNvPr id="2" name="TextBox 1">
            <a:extLst>
              <a:ext uri="{FF2B5EF4-FFF2-40B4-BE49-F238E27FC236}">
                <a16:creationId xmlns:a16="http://schemas.microsoft.com/office/drawing/2014/main" id="{AA9FE9A5-862D-45BF-81E8-FF2C60FAC194}"/>
              </a:ext>
            </a:extLst>
          </p:cNvPr>
          <p:cNvSpPr txBox="1"/>
          <p:nvPr/>
        </p:nvSpPr>
        <p:spPr>
          <a:xfrm>
            <a:off x="8606672" y="1234911"/>
            <a:ext cx="3139126" cy="3693319"/>
          </a:xfrm>
          <a:prstGeom prst="rect">
            <a:avLst/>
          </a:prstGeom>
          <a:noFill/>
        </p:spPr>
        <p:txBody>
          <a:bodyPr wrap="square" rtlCol="0">
            <a:spAutoFit/>
          </a:bodyPr>
          <a:lstStyle/>
          <a:p>
            <a:r>
              <a:rPr lang="en-US" dirty="0"/>
              <a:t>In the example previously alluded to, the presence or absence of pain would be considered </a:t>
            </a:r>
            <a:r>
              <a:rPr lang="en-US" b="1" dirty="0"/>
              <a:t>nominal data</a:t>
            </a:r>
            <a:r>
              <a:rPr lang="en-US" dirty="0"/>
              <a:t>, while the severity of pain represented by categories such as none, mild, moderate, or severe would be </a:t>
            </a:r>
            <a:r>
              <a:rPr lang="en-US" b="1" dirty="0"/>
              <a:t>ordinal data</a:t>
            </a:r>
            <a:r>
              <a:rPr lang="en-US" dirty="0"/>
              <a:t>. If pain was analyzed on a Visual Analog Scale from 0-100, where 100 would be two times as painful as 50, this would be </a:t>
            </a:r>
            <a:r>
              <a:rPr lang="en-US" b="1" dirty="0"/>
              <a:t>numerical data</a:t>
            </a:r>
            <a:r>
              <a:rPr lang="en-US" dirty="0"/>
              <a:t>.</a:t>
            </a:r>
          </a:p>
        </p:txBody>
      </p:sp>
    </p:spTree>
    <p:extLst>
      <p:ext uri="{BB962C8B-B14F-4D97-AF65-F5344CB8AC3E}">
        <p14:creationId xmlns:p14="http://schemas.microsoft.com/office/powerpoint/2010/main" val="295166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C89396-EF76-422B-8027-1844913D3E38}"/>
              </a:ext>
            </a:extLst>
          </p:cNvPr>
          <p:cNvPicPr>
            <a:picLocks noGrp="1" noChangeAspect="1"/>
          </p:cNvPicPr>
          <p:nvPr>
            <p:ph idx="1"/>
          </p:nvPr>
        </p:nvPicPr>
        <p:blipFill>
          <a:blip r:embed="rId2"/>
          <a:stretch>
            <a:fillRect/>
          </a:stretch>
        </p:blipFill>
        <p:spPr>
          <a:xfrm>
            <a:off x="1394129" y="641023"/>
            <a:ext cx="7746184" cy="5535940"/>
          </a:xfrm>
          <a:prstGeom prst="rect">
            <a:avLst/>
          </a:prstGeom>
        </p:spPr>
      </p:pic>
    </p:spTree>
    <p:extLst>
      <p:ext uri="{BB962C8B-B14F-4D97-AF65-F5344CB8AC3E}">
        <p14:creationId xmlns:p14="http://schemas.microsoft.com/office/powerpoint/2010/main" val="55428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DAF737-DE24-4497-AE90-32B7DFB41068}"/>
              </a:ext>
            </a:extLst>
          </p:cNvPr>
          <p:cNvPicPr>
            <a:picLocks noGrp="1" noChangeAspect="1"/>
          </p:cNvPicPr>
          <p:nvPr>
            <p:ph idx="1"/>
          </p:nvPr>
        </p:nvPicPr>
        <p:blipFill>
          <a:blip r:embed="rId2"/>
          <a:stretch>
            <a:fillRect/>
          </a:stretch>
        </p:blipFill>
        <p:spPr>
          <a:xfrm>
            <a:off x="838200" y="857839"/>
            <a:ext cx="10515600" cy="4611149"/>
          </a:xfrm>
          <a:prstGeom prst="rect">
            <a:avLst/>
          </a:prstGeom>
        </p:spPr>
      </p:pic>
    </p:spTree>
    <p:extLst>
      <p:ext uri="{BB962C8B-B14F-4D97-AF65-F5344CB8AC3E}">
        <p14:creationId xmlns:p14="http://schemas.microsoft.com/office/powerpoint/2010/main" val="1982021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99A3-6AAA-490D-B11E-B41B81800695}"/>
              </a:ext>
            </a:extLst>
          </p:cNvPr>
          <p:cNvSpPr>
            <a:spLocks noGrp="1"/>
          </p:cNvSpPr>
          <p:nvPr>
            <p:ph type="title"/>
          </p:nvPr>
        </p:nvSpPr>
        <p:spPr/>
        <p:txBody>
          <a:bodyPr/>
          <a:lstStyle/>
          <a:p>
            <a:r>
              <a:rPr lang="en-US" b="1" dirty="0"/>
              <a:t>LOINC Names</a:t>
            </a:r>
            <a:endParaRPr lang="en-US" dirty="0"/>
          </a:p>
        </p:txBody>
      </p:sp>
      <p:sp>
        <p:nvSpPr>
          <p:cNvPr id="3" name="Content Placeholder 2">
            <a:extLst>
              <a:ext uri="{FF2B5EF4-FFF2-40B4-BE49-F238E27FC236}">
                <a16:creationId xmlns:a16="http://schemas.microsoft.com/office/drawing/2014/main" id="{C277AF6E-F5FB-44DF-AF26-C244DDF1C585}"/>
              </a:ext>
            </a:extLst>
          </p:cNvPr>
          <p:cNvSpPr>
            <a:spLocks noGrp="1"/>
          </p:cNvSpPr>
          <p:nvPr>
            <p:ph idx="1"/>
          </p:nvPr>
        </p:nvSpPr>
        <p:spPr>
          <a:xfrm>
            <a:off x="838200" y="1825625"/>
            <a:ext cx="10515600" cy="1603375"/>
          </a:xfrm>
        </p:spPr>
        <p:txBody>
          <a:bodyPr>
            <a:normAutofit fontScale="85000" lnSpcReduction="10000"/>
          </a:bodyPr>
          <a:lstStyle/>
          <a:p>
            <a:r>
              <a:rPr lang="en-US" dirty="0"/>
              <a:t>LOINC creates several different text labels (names) to represent each concept. We call the six-part formal name, as described above, the </a:t>
            </a:r>
            <a:r>
              <a:rPr lang="en-US" b="1" dirty="0"/>
              <a:t>Fully-Specified Name (FSN).</a:t>
            </a:r>
            <a:r>
              <a:rPr lang="en-US" dirty="0"/>
              <a:t> We also create a more clinician-friendly display called the </a:t>
            </a:r>
            <a:r>
              <a:rPr lang="en-US" b="1" dirty="0"/>
              <a:t>Long Common Name (LCN)</a:t>
            </a:r>
            <a:r>
              <a:rPr lang="en-US" dirty="0"/>
              <a:t> and a </a:t>
            </a:r>
            <a:r>
              <a:rPr lang="en-US" b="1" dirty="0"/>
              <a:t>Short Name</a:t>
            </a:r>
            <a:r>
              <a:rPr lang="en-US" dirty="0"/>
              <a:t> that can be handy when you need a column header in a report. Here are the names for LOINC code </a:t>
            </a:r>
            <a:r>
              <a:rPr lang="en-US" u="sng" dirty="0">
                <a:hlinkClick r:id="rId2"/>
              </a:rPr>
              <a:t>806-0</a:t>
            </a:r>
            <a:r>
              <a:rPr lang="en-US" dirty="0"/>
              <a:t>:</a:t>
            </a:r>
          </a:p>
        </p:txBody>
      </p:sp>
      <p:pic>
        <p:nvPicPr>
          <p:cNvPr id="4" name="Picture 3">
            <a:extLst>
              <a:ext uri="{FF2B5EF4-FFF2-40B4-BE49-F238E27FC236}">
                <a16:creationId xmlns:a16="http://schemas.microsoft.com/office/drawing/2014/main" id="{F60B534F-B929-40A7-A354-FC4E75C69987}"/>
              </a:ext>
            </a:extLst>
          </p:cNvPr>
          <p:cNvPicPr>
            <a:picLocks noChangeAspect="1"/>
          </p:cNvPicPr>
          <p:nvPr/>
        </p:nvPicPr>
        <p:blipFill>
          <a:blip r:embed="rId3"/>
          <a:stretch>
            <a:fillRect/>
          </a:stretch>
        </p:blipFill>
        <p:spPr>
          <a:xfrm>
            <a:off x="920684" y="4156554"/>
            <a:ext cx="10350631" cy="1146689"/>
          </a:xfrm>
          <a:prstGeom prst="rect">
            <a:avLst/>
          </a:prstGeom>
        </p:spPr>
      </p:pic>
    </p:spTree>
    <p:extLst>
      <p:ext uri="{BB962C8B-B14F-4D97-AF65-F5344CB8AC3E}">
        <p14:creationId xmlns:p14="http://schemas.microsoft.com/office/powerpoint/2010/main" val="107914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8426-97FA-4B42-BC43-607AD4BE2933}"/>
              </a:ext>
            </a:extLst>
          </p:cNvPr>
          <p:cNvSpPr>
            <a:spLocks noGrp="1"/>
          </p:cNvSpPr>
          <p:nvPr>
            <p:ph type="title"/>
          </p:nvPr>
        </p:nvSpPr>
        <p:spPr/>
        <p:txBody>
          <a:bodyPr/>
          <a:lstStyle/>
          <a:p>
            <a:r>
              <a:rPr lang="en-US" dirty="0"/>
              <a:t>Scope of LOINC</a:t>
            </a:r>
          </a:p>
        </p:txBody>
      </p:sp>
      <p:pic>
        <p:nvPicPr>
          <p:cNvPr id="4" name="Content Placeholder 3">
            <a:extLst>
              <a:ext uri="{FF2B5EF4-FFF2-40B4-BE49-F238E27FC236}">
                <a16:creationId xmlns:a16="http://schemas.microsoft.com/office/drawing/2014/main" id="{E3539180-6637-4B4B-8047-2AFC3C0A119D}"/>
              </a:ext>
            </a:extLst>
          </p:cNvPr>
          <p:cNvPicPr>
            <a:picLocks noGrp="1" noChangeAspect="1"/>
          </p:cNvPicPr>
          <p:nvPr>
            <p:ph idx="1"/>
          </p:nvPr>
        </p:nvPicPr>
        <p:blipFill>
          <a:blip r:embed="rId2"/>
          <a:stretch>
            <a:fillRect/>
          </a:stretch>
        </p:blipFill>
        <p:spPr>
          <a:xfrm>
            <a:off x="245382" y="1495687"/>
            <a:ext cx="5231591" cy="4351338"/>
          </a:xfrm>
          <a:prstGeom prst="rect">
            <a:avLst/>
          </a:prstGeom>
        </p:spPr>
      </p:pic>
      <p:pic>
        <p:nvPicPr>
          <p:cNvPr id="5" name="Picture 4">
            <a:extLst>
              <a:ext uri="{FF2B5EF4-FFF2-40B4-BE49-F238E27FC236}">
                <a16:creationId xmlns:a16="http://schemas.microsoft.com/office/drawing/2014/main" id="{ED33DFCE-1DAC-404E-8446-94DFB32B2200}"/>
              </a:ext>
            </a:extLst>
          </p:cNvPr>
          <p:cNvPicPr>
            <a:picLocks noChangeAspect="1"/>
          </p:cNvPicPr>
          <p:nvPr/>
        </p:nvPicPr>
        <p:blipFill>
          <a:blip r:embed="rId3"/>
          <a:stretch>
            <a:fillRect/>
          </a:stretch>
        </p:blipFill>
        <p:spPr>
          <a:xfrm>
            <a:off x="5980271" y="700812"/>
            <a:ext cx="5546316" cy="5456376"/>
          </a:xfrm>
          <a:prstGeom prst="rect">
            <a:avLst/>
          </a:prstGeom>
        </p:spPr>
      </p:pic>
    </p:spTree>
    <p:extLst>
      <p:ext uri="{BB962C8B-B14F-4D97-AF65-F5344CB8AC3E}">
        <p14:creationId xmlns:p14="http://schemas.microsoft.com/office/powerpoint/2010/main" val="3361535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FD709B-C84D-42D4-BC7F-0D79D25B7CA1}"/>
              </a:ext>
            </a:extLst>
          </p:cNvPr>
          <p:cNvPicPr>
            <a:picLocks noChangeAspect="1"/>
          </p:cNvPicPr>
          <p:nvPr/>
        </p:nvPicPr>
        <p:blipFill>
          <a:blip r:embed="rId2"/>
          <a:stretch>
            <a:fillRect/>
          </a:stretch>
        </p:blipFill>
        <p:spPr>
          <a:xfrm>
            <a:off x="2414587" y="1448594"/>
            <a:ext cx="7353300" cy="952500"/>
          </a:xfrm>
          <a:prstGeom prst="rect">
            <a:avLst/>
          </a:prstGeom>
        </p:spPr>
      </p:pic>
      <p:pic>
        <p:nvPicPr>
          <p:cNvPr id="5" name="Content Placeholder 4">
            <a:extLst>
              <a:ext uri="{FF2B5EF4-FFF2-40B4-BE49-F238E27FC236}">
                <a16:creationId xmlns:a16="http://schemas.microsoft.com/office/drawing/2014/main" id="{AB0ADA75-7343-4631-B3C9-9C25847D354C}"/>
              </a:ext>
            </a:extLst>
          </p:cNvPr>
          <p:cNvPicPr>
            <a:picLocks noGrp="1" noChangeAspect="1"/>
          </p:cNvPicPr>
          <p:nvPr>
            <p:ph idx="1"/>
          </p:nvPr>
        </p:nvPicPr>
        <p:blipFill>
          <a:blip r:embed="rId3"/>
          <a:stretch>
            <a:fillRect/>
          </a:stretch>
        </p:blipFill>
        <p:spPr>
          <a:xfrm>
            <a:off x="2424112" y="2401094"/>
            <a:ext cx="7343775" cy="3200400"/>
          </a:xfrm>
          <a:prstGeom prst="rect">
            <a:avLst/>
          </a:prstGeom>
        </p:spPr>
      </p:pic>
    </p:spTree>
    <p:extLst>
      <p:ext uri="{BB962C8B-B14F-4D97-AF65-F5344CB8AC3E}">
        <p14:creationId xmlns:p14="http://schemas.microsoft.com/office/powerpoint/2010/main" val="295725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0FCAA4-C636-4B8A-86C7-CB119C9DEECA}"/>
              </a:ext>
            </a:extLst>
          </p:cNvPr>
          <p:cNvPicPr>
            <a:picLocks noGrp="1" noChangeAspect="1"/>
          </p:cNvPicPr>
          <p:nvPr>
            <p:ph idx="1"/>
          </p:nvPr>
        </p:nvPicPr>
        <p:blipFill>
          <a:blip r:embed="rId2"/>
          <a:stretch>
            <a:fillRect/>
          </a:stretch>
        </p:blipFill>
        <p:spPr>
          <a:xfrm>
            <a:off x="3247288" y="888190"/>
            <a:ext cx="5721225" cy="4758466"/>
          </a:xfrm>
          <a:prstGeom prst="rect">
            <a:avLst/>
          </a:prstGeom>
        </p:spPr>
      </p:pic>
    </p:spTree>
    <p:extLst>
      <p:ext uri="{BB962C8B-B14F-4D97-AF65-F5344CB8AC3E}">
        <p14:creationId xmlns:p14="http://schemas.microsoft.com/office/powerpoint/2010/main" val="2277633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5E77D5-CD7C-438E-831E-2D666B85A1E8}"/>
              </a:ext>
            </a:extLst>
          </p:cNvPr>
          <p:cNvPicPr>
            <a:picLocks noGrp="1" noChangeAspect="1"/>
          </p:cNvPicPr>
          <p:nvPr>
            <p:ph idx="1"/>
          </p:nvPr>
        </p:nvPicPr>
        <p:blipFill>
          <a:blip r:embed="rId2"/>
          <a:stretch>
            <a:fillRect/>
          </a:stretch>
        </p:blipFill>
        <p:spPr>
          <a:xfrm>
            <a:off x="1159497" y="949285"/>
            <a:ext cx="8455561" cy="5227678"/>
          </a:xfrm>
          <a:prstGeom prst="rect">
            <a:avLst/>
          </a:prstGeom>
        </p:spPr>
      </p:pic>
      <p:pic>
        <p:nvPicPr>
          <p:cNvPr id="2" name="Picture 1">
            <a:extLst>
              <a:ext uri="{FF2B5EF4-FFF2-40B4-BE49-F238E27FC236}">
                <a16:creationId xmlns:a16="http://schemas.microsoft.com/office/drawing/2014/main" id="{A14F7978-573B-48F7-A7D5-4711C63C8271}"/>
              </a:ext>
            </a:extLst>
          </p:cNvPr>
          <p:cNvPicPr>
            <a:picLocks noChangeAspect="1"/>
          </p:cNvPicPr>
          <p:nvPr/>
        </p:nvPicPr>
        <p:blipFill>
          <a:blip r:embed="rId3"/>
          <a:stretch>
            <a:fillRect/>
          </a:stretch>
        </p:blipFill>
        <p:spPr>
          <a:xfrm>
            <a:off x="8449710" y="5519530"/>
            <a:ext cx="2886075" cy="1066800"/>
          </a:xfrm>
          <a:prstGeom prst="rect">
            <a:avLst/>
          </a:prstGeom>
        </p:spPr>
      </p:pic>
    </p:spTree>
    <p:extLst>
      <p:ext uri="{BB962C8B-B14F-4D97-AF65-F5344CB8AC3E}">
        <p14:creationId xmlns:p14="http://schemas.microsoft.com/office/powerpoint/2010/main" val="2408937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3F27-2AE6-41D7-9947-9AF85BAF3B11}"/>
              </a:ext>
            </a:extLst>
          </p:cNvPr>
          <p:cNvSpPr>
            <a:spLocks noGrp="1"/>
          </p:cNvSpPr>
          <p:nvPr>
            <p:ph type="title"/>
          </p:nvPr>
        </p:nvSpPr>
        <p:spPr>
          <a:xfrm>
            <a:off x="725078" y="0"/>
            <a:ext cx="10515600" cy="1325563"/>
          </a:xfrm>
        </p:spPr>
        <p:txBody>
          <a:bodyPr/>
          <a:lstStyle/>
          <a:p>
            <a:r>
              <a:rPr lang="en-US" dirty="0"/>
              <a:t>LOINC Panel Hierarchy</a:t>
            </a:r>
          </a:p>
        </p:txBody>
      </p:sp>
      <p:pic>
        <p:nvPicPr>
          <p:cNvPr id="7" name="Content Placeholder 6">
            <a:extLst>
              <a:ext uri="{FF2B5EF4-FFF2-40B4-BE49-F238E27FC236}">
                <a16:creationId xmlns:a16="http://schemas.microsoft.com/office/drawing/2014/main" id="{E5D53D3A-10DF-46EE-97D1-C68DF6C6F002}"/>
              </a:ext>
            </a:extLst>
          </p:cNvPr>
          <p:cNvPicPr>
            <a:picLocks noGrp="1" noChangeAspect="1"/>
          </p:cNvPicPr>
          <p:nvPr>
            <p:ph idx="1"/>
          </p:nvPr>
        </p:nvPicPr>
        <p:blipFill>
          <a:blip r:embed="rId2"/>
          <a:stretch>
            <a:fillRect/>
          </a:stretch>
        </p:blipFill>
        <p:spPr>
          <a:xfrm>
            <a:off x="1034785" y="1137468"/>
            <a:ext cx="9896185" cy="4351338"/>
          </a:xfrm>
          <a:prstGeom prst="rect">
            <a:avLst/>
          </a:prstGeom>
        </p:spPr>
      </p:pic>
      <p:sp>
        <p:nvSpPr>
          <p:cNvPr id="8" name="TextBox 7">
            <a:extLst>
              <a:ext uri="{FF2B5EF4-FFF2-40B4-BE49-F238E27FC236}">
                <a16:creationId xmlns:a16="http://schemas.microsoft.com/office/drawing/2014/main" id="{C3913636-0EBF-4CF1-A98A-2FFAA548853B}"/>
              </a:ext>
            </a:extLst>
          </p:cNvPr>
          <p:cNvSpPr txBox="1"/>
          <p:nvPr/>
        </p:nvSpPr>
        <p:spPr>
          <a:xfrm>
            <a:off x="4223208" y="5712643"/>
            <a:ext cx="4015819" cy="369332"/>
          </a:xfrm>
          <a:prstGeom prst="rect">
            <a:avLst/>
          </a:prstGeom>
          <a:noFill/>
        </p:spPr>
        <p:txBody>
          <a:bodyPr wrap="square" rtlCol="0">
            <a:spAutoFit/>
          </a:bodyPr>
          <a:lstStyle/>
          <a:p>
            <a:r>
              <a:rPr lang="en-US" dirty="0">
                <a:hlinkClick r:id="rId3"/>
              </a:rPr>
              <a:t>https://loinc.org/57021-8/</a:t>
            </a:r>
            <a:endParaRPr lang="en-US" dirty="0"/>
          </a:p>
        </p:txBody>
      </p:sp>
    </p:spTree>
    <p:extLst>
      <p:ext uri="{BB962C8B-B14F-4D97-AF65-F5344CB8AC3E}">
        <p14:creationId xmlns:p14="http://schemas.microsoft.com/office/powerpoint/2010/main" val="99732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01B9D8-B9E6-442A-B41E-919B32E64A97}"/>
              </a:ext>
            </a:extLst>
          </p:cNvPr>
          <p:cNvPicPr>
            <a:picLocks noGrp="1" noChangeAspect="1"/>
          </p:cNvPicPr>
          <p:nvPr>
            <p:ph idx="1"/>
          </p:nvPr>
        </p:nvPicPr>
        <p:blipFill>
          <a:blip r:embed="rId2"/>
          <a:stretch>
            <a:fillRect/>
          </a:stretch>
        </p:blipFill>
        <p:spPr>
          <a:xfrm>
            <a:off x="1024634" y="571861"/>
            <a:ext cx="10142731" cy="4351338"/>
          </a:xfrm>
          <a:prstGeom prst="rect">
            <a:avLst/>
          </a:prstGeom>
        </p:spPr>
      </p:pic>
      <p:sp>
        <p:nvSpPr>
          <p:cNvPr id="5" name="TextBox 4">
            <a:extLst>
              <a:ext uri="{FF2B5EF4-FFF2-40B4-BE49-F238E27FC236}">
                <a16:creationId xmlns:a16="http://schemas.microsoft.com/office/drawing/2014/main" id="{D9B535CD-CD0A-4747-8DD8-FB1219CF122D}"/>
              </a:ext>
            </a:extLst>
          </p:cNvPr>
          <p:cNvSpPr txBox="1"/>
          <p:nvPr/>
        </p:nvSpPr>
        <p:spPr>
          <a:xfrm>
            <a:off x="3987538" y="5410986"/>
            <a:ext cx="3601039" cy="369332"/>
          </a:xfrm>
          <a:prstGeom prst="rect">
            <a:avLst/>
          </a:prstGeom>
          <a:noFill/>
        </p:spPr>
        <p:txBody>
          <a:bodyPr wrap="square" rtlCol="0">
            <a:spAutoFit/>
          </a:bodyPr>
          <a:lstStyle/>
          <a:p>
            <a:r>
              <a:rPr lang="en-US" dirty="0">
                <a:hlinkClick r:id="rId3"/>
              </a:rPr>
              <a:t>https://loinc.org/62068-2/</a:t>
            </a:r>
            <a:endParaRPr lang="en-US" dirty="0"/>
          </a:p>
        </p:txBody>
      </p:sp>
    </p:spTree>
    <p:extLst>
      <p:ext uri="{BB962C8B-B14F-4D97-AF65-F5344CB8AC3E}">
        <p14:creationId xmlns:p14="http://schemas.microsoft.com/office/powerpoint/2010/main" val="237215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1072-4F37-4BD9-80BD-C763766B65A4}"/>
              </a:ext>
            </a:extLst>
          </p:cNvPr>
          <p:cNvSpPr>
            <a:spLocks noGrp="1"/>
          </p:cNvSpPr>
          <p:nvPr>
            <p:ph type="title"/>
          </p:nvPr>
        </p:nvSpPr>
        <p:spPr/>
        <p:txBody>
          <a:bodyPr/>
          <a:lstStyle/>
          <a:p>
            <a:r>
              <a:rPr lang="en-US" dirty="0"/>
              <a:t>Serum sodium</a:t>
            </a:r>
          </a:p>
        </p:txBody>
      </p:sp>
      <p:sp>
        <p:nvSpPr>
          <p:cNvPr id="3" name="Content Placeholder 2">
            <a:extLst>
              <a:ext uri="{FF2B5EF4-FFF2-40B4-BE49-F238E27FC236}">
                <a16:creationId xmlns:a16="http://schemas.microsoft.com/office/drawing/2014/main" id="{AFC8E902-6CBA-45F2-8F12-909217A44ED8}"/>
              </a:ext>
            </a:extLst>
          </p:cNvPr>
          <p:cNvSpPr>
            <a:spLocks noGrp="1"/>
          </p:cNvSpPr>
          <p:nvPr>
            <p:ph idx="1"/>
          </p:nvPr>
        </p:nvSpPr>
        <p:spPr/>
        <p:txBody>
          <a:bodyPr/>
          <a:lstStyle/>
          <a:p>
            <a:r>
              <a:rPr lang="en-US" dirty="0"/>
              <a:t>In EHR, different hospitals or clinics might use different naming conventions:</a:t>
            </a:r>
          </a:p>
          <a:p>
            <a:pPr lvl="1"/>
            <a:r>
              <a:rPr lang="en-US" dirty="0"/>
              <a:t>C1231</a:t>
            </a:r>
          </a:p>
          <a:p>
            <a:pPr lvl="1"/>
            <a:r>
              <a:rPr lang="en-US" dirty="0"/>
              <a:t>SNA</a:t>
            </a:r>
          </a:p>
          <a:p>
            <a:pPr lvl="1"/>
            <a:r>
              <a:rPr lang="en-US" dirty="0"/>
              <a:t>Sodium Test</a:t>
            </a:r>
          </a:p>
          <a:p>
            <a:pPr lvl="1"/>
            <a:r>
              <a:rPr lang="en-US" dirty="0"/>
              <a:t>Na+ blood test</a:t>
            </a:r>
          </a:p>
          <a:p>
            <a:pPr lvl="1"/>
            <a:endParaRPr lang="en-US" dirty="0"/>
          </a:p>
          <a:p>
            <a:r>
              <a:rPr lang="en-US" dirty="0"/>
              <a:t>It is a huge barrier for sharing data across departments, clinics and hospitals</a:t>
            </a:r>
          </a:p>
        </p:txBody>
      </p:sp>
      <p:pic>
        <p:nvPicPr>
          <p:cNvPr id="4" name="Picture 3">
            <a:extLst>
              <a:ext uri="{FF2B5EF4-FFF2-40B4-BE49-F238E27FC236}">
                <a16:creationId xmlns:a16="http://schemas.microsoft.com/office/drawing/2014/main" id="{4AD42DDE-525C-429A-80C4-93D3992C3481}"/>
              </a:ext>
            </a:extLst>
          </p:cNvPr>
          <p:cNvPicPr>
            <a:picLocks noChangeAspect="1"/>
          </p:cNvPicPr>
          <p:nvPr/>
        </p:nvPicPr>
        <p:blipFill>
          <a:blip r:embed="rId2"/>
          <a:stretch>
            <a:fillRect/>
          </a:stretch>
        </p:blipFill>
        <p:spPr>
          <a:xfrm>
            <a:off x="9775596" y="205078"/>
            <a:ext cx="2137430" cy="1645656"/>
          </a:xfrm>
          <a:prstGeom prst="rect">
            <a:avLst/>
          </a:prstGeom>
        </p:spPr>
      </p:pic>
    </p:spTree>
    <p:extLst>
      <p:ext uri="{BB962C8B-B14F-4D97-AF65-F5344CB8AC3E}">
        <p14:creationId xmlns:p14="http://schemas.microsoft.com/office/powerpoint/2010/main" val="3973242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3344E6-38F4-4F39-B735-97AF5E667A6A}"/>
              </a:ext>
            </a:extLst>
          </p:cNvPr>
          <p:cNvPicPr>
            <a:picLocks noGrp="1" noChangeAspect="1"/>
          </p:cNvPicPr>
          <p:nvPr>
            <p:ph idx="1"/>
          </p:nvPr>
        </p:nvPicPr>
        <p:blipFill>
          <a:blip r:embed="rId2"/>
          <a:stretch>
            <a:fillRect/>
          </a:stretch>
        </p:blipFill>
        <p:spPr>
          <a:xfrm>
            <a:off x="649664" y="570194"/>
            <a:ext cx="10515600" cy="2544723"/>
          </a:xfrm>
          <a:prstGeom prst="rect">
            <a:avLst/>
          </a:prstGeom>
        </p:spPr>
      </p:pic>
      <p:pic>
        <p:nvPicPr>
          <p:cNvPr id="5" name="Picture 4">
            <a:extLst>
              <a:ext uri="{FF2B5EF4-FFF2-40B4-BE49-F238E27FC236}">
                <a16:creationId xmlns:a16="http://schemas.microsoft.com/office/drawing/2014/main" id="{9C08C369-FA2E-459F-99F6-ED37497A0C1E}"/>
              </a:ext>
            </a:extLst>
          </p:cNvPr>
          <p:cNvPicPr>
            <a:picLocks noChangeAspect="1"/>
          </p:cNvPicPr>
          <p:nvPr/>
        </p:nvPicPr>
        <p:blipFill>
          <a:blip r:embed="rId3"/>
          <a:stretch>
            <a:fillRect/>
          </a:stretch>
        </p:blipFill>
        <p:spPr>
          <a:xfrm>
            <a:off x="830933" y="3309451"/>
            <a:ext cx="4994832" cy="2716876"/>
          </a:xfrm>
          <a:prstGeom prst="rect">
            <a:avLst/>
          </a:prstGeom>
        </p:spPr>
      </p:pic>
      <p:sp>
        <p:nvSpPr>
          <p:cNvPr id="6" name="TextBox 5">
            <a:extLst>
              <a:ext uri="{FF2B5EF4-FFF2-40B4-BE49-F238E27FC236}">
                <a16:creationId xmlns:a16="http://schemas.microsoft.com/office/drawing/2014/main" id="{28FF78E3-BA9E-4B1D-983D-0ED189DAE64A}"/>
              </a:ext>
            </a:extLst>
          </p:cNvPr>
          <p:cNvSpPr txBox="1"/>
          <p:nvPr/>
        </p:nvSpPr>
        <p:spPr>
          <a:xfrm>
            <a:off x="7371761" y="4845377"/>
            <a:ext cx="2809187" cy="369332"/>
          </a:xfrm>
          <a:prstGeom prst="rect">
            <a:avLst/>
          </a:prstGeom>
          <a:noFill/>
        </p:spPr>
        <p:txBody>
          <a:bodyPr wrap="square" rtlCol="0">
            <a:spAutoFit/>
          </a:bodyPr>
          <a:lstStyle/>
          <a:p>
            <a:r>
              <a:rPr lang="en-US" dirty="0">
                <a:hlinkClick r:id="rId4"/>
              </a:rPr>
              <a:t>https://loinc.org/18842-5/</a:t>
            </a:r>
            <a:endParaRPr lang="en-US" dirty="0"/>
          </a:p>
        </p:txBody>
      </p:sp>
    </p:spTree>
    <p:extLst>
      <p:ext uri="{BB962C8B-B14F-4D97-AF65-F5344CB8AC3E}">
        <p14:creationId xmlns:p14="http://schemas.microsoft.com/office/powerpoint/2010/main" val="170302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ECC458-C362-44EB-87CC-FA02C51524F8}"/>
              </a:ext>
            </a:extLst>
          </p:cNvPr>
          <p:cNvPicPr>
            <a:picLocks noGrp="1" noChangeAspect="1"/>
          </p:cNvPicPr>
          <p:nvPr>
            <p:ph idx="1"/>
          </p:nvPr>
        </p:nvPicPr>
        <p:blipFill>
          <a:blip r:embed="rId2"/>
          <a:stretch>
            <a:fillRect/>
          </a:stretch>
        </p:blipFill>
        <p:spPr>
          <a:xfrm>
            <a:off x="1698649" y="697584"/>
            <a:ext cx="7293241" cy="5479379"/>
          </a:xfrm>
          <a:prstGeom prst="rect">
            <a:avLst/>
          </a:prstGeom>
        </p:spPr>
      </p:pic>
    </p:spTree>
    <p:extLst>
      <p:ext uri="{BB962C8B-B14F-4D97-AF65-F5344CB8AC3E}">
        <p14:creationId xmlns:p14="http://schemas.microsoft.com/office/powerpoint/2010/main" val="395850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2966-5528-4798-8915-DAA97C71EE77}"/>
              </a:ext>
            </a:extLst>
          </p:cNvPr>
          <p:cNvSpPr>
            <a:spLocks noGrp="1"/>
          </p:cNvSpPr>
          <p:nvPr>
            <p:ph type="title"/>
          </p:nvPr>
        </p:nvSpPr>
        <p:spPr/>
        <p:txBody>
          <a:bodyPr/>
          <a:lstStyle/>
          <a:p>
            <a:r>
              <a:rPr lang="en-US" dirty="0"/>
              <a:t>Global Adoption</a:t>
            </a:r>
          </a:p>
        </p:txBody>
      </p:sp>
      <p:pic>
        <p:nvPicPr>
          <p:cNvPr id="4" name="Content Placeholder 3">
            <a:extLst>
              <a:ext uri="{FF2B5EF4-FFF2-40B4-BE49-F238E27FC236}">
                <a16:creationId xmlns:a16="http://schemas.microsoft.com/office/drawing/2014/main" id="{C9152B9B-2F8E-412B-B327-2A89747608E2}"/>
              </a:ext>
            </a:extLst>
          </p:cNvPr>
          <p:cNvPicPr>
            <a:picLocks noGrp="1" noChangeAspect="1"/>
          </p:cNvPicPr>
          <p:nvPr>
            <p:ph idx="1"/>
          </p:nvPr>
        </p:nvPicPr>
        <p:blipFill>
          <a:blip r:embed="rId2"/>
          <a:stretch>
            <a:fillRect/>
          </a:stretch>
        </p:blipFill>
        <p:spPr>
          <a:xfrm>
            <a:off x="4098598" y="1690688"/>
            <a:ext cx="6785137" cy="4351338"/>
          </a:xfrm>
          <a:prstGeom prst="rect">
            <a:avLst/>
          </a:prstGeom>
        </p:spPr>
      </p:pic>
      <p:pic>
        <p:nvPicPr>
          <p:cNvPr id="5" name="Picture 4">
            <a:extLst>
              <a:ext uri="{FF2B5EF4-FFF2-40B4-BE49-F238E27FC236}">
                <a16:creationId xmlns:a16="http://schemas.microsoft.com/office/drawing/2014/main" id="{22A2D8D2-6EFB-4B80-986F-9E643FA2737F}"/>
              </a:ext>
            </a:extLst>
          </p:cNvPr>
          <p:cNvPicPr>
            <a:picLocks noChangeAspect="1"/>
          </p:cNvPicPr>
          <p:nvPr/>
        </p:nvPicPr>
        <p:blipFill>
          <a:blip r:embed="rId3"/>
          <a:stretch>
            <a:fillRect/>
          </a:stretch>
        </p:blipFill>
        <p:spPr>
          <a:xfrm>
            <a:off x="838200" y="1525621"/>
            <a:ext cx="3130485" cy="1903380"/>
          </a:xfrm>
          <a:prstGeom prst="rect">
            <a:avLst/>
          </a:prstGeom>
        </p:spPr>
      </p:pic>
      <p:sp>
        <p:nvSpPr>
          <p:cNvPr id="6" name="TextBox 5">
            <a:extLst>
              <a:ext uri="{FF2B5EF4-FFF2-40B4-BE49-F238E27FC236}">
                <a16:creationId xmlns:a16="http://schemas.microsoft.com/office/drawing/2014/main" id="{3654B0FB-AE6B-4F25-A9DE-580A62FDED1A}"/>
              </a:ext>
            </a:extLst>
          </p:cNvPr>
          <p:cNvSpPr txBox="1"/>
          <p:nvPr/>
        </p:nvSpPr>
        <p:spPr>
          <a:xfrm>
            <a:off x="838200" y="3429000"/>
            <a:ext cx="3130485" cy="369332"/>
          </a:xfrm>
          <a:prstGeom prst="rect">
            <a:avLst/>
          </a:prstGeom>
          <a:noFill/>
        </p:spPr>
        <p:txBody>
          <a:bodyPr wrap="square" rtlCol="0">
            <a:spAutoFit/>
          </a:bodyPr>
          <a:lstStyle/>
          <a:p>
            <a:r>
              <a:rPr lang="en-US" dirty="0"/>
              <a:t>163 countries</a:t>
            </a:r>
          </a:p>
        </p:txBody>
      </p:sp>
    </p:spTree>
    <p:extLst>
      <p:ext uri="{BB962C8B-B14F-4D97-AF65-F5344CB8AC3E}">
        <p14:creationId xmlns:p14="http://schemas.microsoft.com/office/powerpoint/2010/main" val="259480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A214E7-C051-419B-9F5E-2ADD5AA1A11E}"/>
              </a:ext>
            </a:extLst>
          </p:cNvPr>
          <p:cNvPicPr>
            <a:picLocks noGrp="1" noChangeAspect="1"/>
          </p:cNvPicPr>
          <p:nvPr>
            <p:ph idx="1"/>
          </p:nvPr>
        </p:nvPicPr>
        <p:blipFill>
          <a:blip r:embed="rId2"/>
          <a:stretch>
            <a:fillRect/>
          </a:stretch>
        </p:blipFill>
        <p:spPr>
          <a:xfrm>
            <a:off x="1328577" y="603315"/>
            <a:ext cx="7819924" cy="5573648"/>
          </a:xfrm>
          <a:prstGeom prst="rect">
            <a:avLst/>
          </a:prstGeom>
        </p:spPr>
      </p:pic>
    </p:spTree>
    <p:extLst>
      <p:ext uri="{BB962C8B-B14F-4D97-AF65-F5344CB8AC3E}">
        <p14:creationId xmlns:p14="http://schemas.microsoft.com/office/powerpoint/2010/main" val="386079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252D-4C7F-4AD5-86E9-94DEAEF65AAD}"/>
              </a:ext>
            </a:extLst>
          </p:cNvPr>
          <p:cNvSpPr>
            <a:spLocks noGrp="1"/>
          </p:cNvSpPr>
          <p:nvPr>
            <p:ph type="title"/>
          </p:nvPr>
        </p:nvSpPr>
        <p:spPr/>
        <p:txBody>
          <a:bodyPr/>
          <a:lstStyle/>
          <a:p>
            <a:r>
              <a:rPr lang="en-US" dirty="0"/>
              <a:t>LOINC and </a:t>
            </a:r>
            <a:r>
              <a:rPr lang="en-US" dirty="0" err="1"/>
              <a:t>Snomed</a:t>
            </a:r>
            <a:r>
              <a:rPr lang="en-US" dirty="0"/>
              <a:t> CT</a:t>
            </a:r>
          </a:p>
        </p:txBody>
      </p:sp>
      <p:pic>
        <p:nvPicPr>
          <p:cNvPr id="4" name="Content Placeholder 3">
            <a:extLst>
              <a:ext uri="{FF2B5EF4-FFF2-40B4-BE49-F238E27FC236}">
                <a16:creationId xmlns:a16="http://schemas.microsoft.com/office/drawing/2014/main" id="{A78C0FDC-8C1E-4880-8974-EA8D77AE8F6C}"/>
              </a:ext>
            </a:extLst>
          </p:cNvPr>
          <p:cNvPicPr>
            <a:picLocks noGrp="1" noChangeAspect="1"/>
          </p:cNvPicPr>
          <p:nvPr>
            <p:ph idx="1"/>
          </p:nvPr>
        </p:nvPicPr>
        <p:blipFill>
          <a:blip r:embed="rId2"/>
          <a:stretch>
            <a:fillRect/>
          </a:stretch>
        </p:blipFill>
        <p:spPr>
          <a:xfrm>
            <a:off x="744718" y="1410006"/>
            <a:ext cx="10515600" cy="3040911"/>
          </a:xfrm>
          <a:prstGeom prst="rect">
            <a:avLst/>
          </a:prstGeom>
        </p:spPr>
      </p:pic>
      <p:sp>
        <p:nvSpPr>
          <p:cNvPr id="5" name="Rectangle 4">
            <a:extLst>
              <a:ext uri="{FF2B5EF4-FFF2-40B4-BE49-F238E27FC236}">
                <a16:creationId xmlns:a16="http://schemas.microsoft.com/office/drawing/2014/main" id="{08551B8A-7581-457C-9A51-4D968672A728}"/>
              </a:ext>
            </a:extLst>
          </p:cNvPr>
          <p:cNvSpPr/>
          <p:nvPr/>
        </p:nvSpPr>
        <p:spPr>
          <a:xfrm>
            <a:off x="651236" y="2524048"/>
            <a:ext cx="2714919" cy="546754"/>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BEC71A-143E-4AFE-9F90-9397CEDB6B72}"/>
              </a:ext>
            </a:extLst>
          </p:cNvPr>
          <p:cNvPicPr>
            <a:picLocks noChangeAspect="1"/>
          </p:cNvPicPr>
          <p:nvPr/>
        </p:nvPicPr>
        <p:blipFill>
          <a:blip r:embed="rId3"/>
          <a:stretch>
            <a:fillRect/>
          </a:stretch>
        </p:blipFill>
        <p:spPr>
          <a:xfrm>
            <a:off x="612320" y="4588558"/>
            <a:ext cx="10780395" cy="1038225"/>
          </a:xfrm>
          <a:prstGeom prst="rect">
            <a:avLst/>
          </a:prstGeom>
        </p:spPr>
      </p:pic>
    </p:spTree>
    <p:extLst>
      <p:ext uri="{BB962C8B-B14F-4D97-AF65-F5344CB8AC3E}">
        <p14:creationId xmlns:p14="http://schemas.microsoft.com/office/powerpoint/2010/main" val="3390257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D18C-0AC9-4DD8-9379-9380B19B6C0A}"/>
              </a:ext>
            </a:extLst>
          </p:cNvPr>
          <p:cNvSpPr>
            <a:spLocks noGrp="1"/>
          </p:cNvSpPr>
          <p:nvPr>
            <p:ph type="title"/>
          </p:nvPr>
        </p:nvSpPr>
        <p:spPr/>
        <p:txBody>
          <a:bodyPr/>
          <a:lstStyle/>
          <a:p>
            <a:r>
              <a:rPr lang="en-US" dirty="0"/>
              <a:t>LOINC and SNOMED CT</a:t>
            </a:r>
          </a:p>
        </p:txBody>
      </p:sp>
      <p:pic>
        <p:nvPicPr>
          <p:cNvPr id="4" name="Content Placeholder 3">
            <a:extLst>
              <a:ext uri="{FF2B5EF4-FFF2-40B4-BE49-F238E27FC236}">
                <a16:creationId xmlns:a16="http://schemas.microsoft.com/office/drawing/2014/main" id="{AE024799-68C0-438D-8D6A-72B2C6844F1C}"/>
              </a:ext>
            </a:extLst>
          </p:cNvPr>
          <p:cNvPicPr>
            <a:picLocks noGrp="1" noChangeAspect="1"/>
          </p:cNvPicPr>
          <p:nvPr>
            <p:ph idx="1"/>
          </p:nvPr>
        </p:nvPicPr>
        <p:blipFill>
          <a:blip r:embed="rId2"/>
          <a:stretch>
            <a:fillRect/>
          </a:stretch>
        </p:blipFill>
        <p:spPr>
          <a:xfrm>
            <a:off x="594576" y="1484335"/>
            <a:ext cx="6735024" cy="4351338"/>
          </a:xfrm>
          <a:prstGeom prst="rect">
            <a:avLst/>
          </a:prstGeom>
        </p:spPr>
      </p:pic>
      <p:sp>
        <p:nvSpPr>
          <p:cNvPr id="3" name="Rectangle 2">
            <a:extLst>
              <a:ext uri="{FF2B5EF4-FFF2-40B4-BE49-F238E27FC236}">
                <a16:creationId xmlns:a16="http://schemas.microsoft.com/office/drawing/2014/main" id="{C9ECFAD9-4F25-4D36-AF35-232BCB29903C}"/>
              </a:ext>
            </a:extLst>
          </p:cNvPr>
          <p:cNvSpPr/>
          <p:nvPr/>
        </p:nvSpPr>
        <p:spPr>
          <a:xfrm>
            <a:off x="7617853" y="2289265"/>
            <a:ext cx="3979571" cy="2031325"/>
          </a:xfrm>
          <a:prstGeom prst="rect">
            <a:avLst/>
          </a:prstGeom>
        </p:spPr>
        <p:txBody>
          <a:bodyPr wrap="square">
            <a:spAutoFit/>
          </a:bodyPr>
          <a:lstStyle/>
          <a:p>
            <a:r>
              <a:rPr lang="en-US" dirty="0">
                <a:solidFill>
                  <a:srgbClr val="111111"/>
                </a:solidFill>
                <a:latin typeface="Helvetica" panose="020B0604020202020204" pitchFamily="34" charset="0"/>
              </a:rPr>
              <a:t>A urine microalbumin test is a test to detect very small levels of a blood protein (albumin) in your urine. A microalbumin test is used to detect early signs of kidney damage in people who are at risk of developing kidney disease.</a:t>
            </a:r>
            <a:endParaRPr lang="en-US" dirty="0"/>
          </a:p>
        </p:txBody>
      </p:sp>
    </p:spTree>
    <p:extLst>
      <p:ext uri="{BB962C8B-B14F-4D97-AF65-F5344CB8AC3E}">
        <p14:creationId xmlns:p14="http://schemas.microsoft.com/office/powerpoint/2010/main" val="1496659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5573-1D6D-4F74-95F6-DD106216AA50}"/>
              </a:ext>
            </a:extLst>
          </p:cNvPr>
          <p:cNvSpPr>
            <a:spLocks noGrp="1"/>
          </p:cNvSpPr>
          <p:nvPr>
            <p:ph type="title"/>
          </p:nvPr>
        </p:nvSpPr>
        <p:spPr/>
        <p:txBody>
          <a:bodyPr/>
          <a:lstStyle/>
          <a:p>
            <a:r>
              <a:rPr lang="en-US" dirty="0"/>
              <a:t>LOINC and SNOMED CT</a:t>
            </a:r>
          </a:p>
        </p:txBody>
      </p:sp>
      <p:pic>
        <p:nvPicPr>
          <p:cNvPr id="4" name="Content Placeholder 3">
            <a:extLst>
              <a:ext uri="{FF2B5EF4-FFF2-40B4-BE49-F238E27FC236}">
                <a16:creationId xmlns:a16="http://schemas.microsoft.com/office/drawing/2014/main" id="{82060AB9-88C2-4C73-B1E4-1CD82C9A6DFF}"/>
              </a:ext>
            </a:extLst>
          </p:cNvPr>
          <p:cNvPicPr>
            <a:picLocks noGrp="1" noChangeAspect="1"/>
          </p:cNvPicPr>
          <p:nvPr>
            <p:ph idx="1"/>
          </p:nvPr>
        </p:nvPicPr>
        <p:blipFill>
          <a:blip r:embed="rId2"/>
          <a:stretch>
            <a:fillRect/>
          </a:stretch>
        </p:blipFill>
        <p:spPr>
          <a:xfrm>
            <a:off x="1695450" y="1981994"/>
            <a:ext cx="8801100" cy="4038600"/>
          </a:xfrm>
          <a:prstGeom prst="rect">
            <a:avLst/>
          </a:prstGeom>
        </p:spPr>
      </p:pic>
    </p:spTree>
    <p:extLst>
      <p:ext uri="{BB962C8B-B14F-4D97-AF65-F5344CB8AC3E}">
        <p14:creationId xmlns:p14="http://schemas.microsoft.com/office/powerpoint/2010/main" val="175744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4BA380-99A9-4DAC-A289-E91EB9CEAFE4}"/>
              </a:ext>
            </a:extLst>
          </p:cNvPr>
          <p:cNvPicPr>
            <a:picLocks noGrp="1" noChangeAspect="1"/>
          </p:cNvPicPr>
          <p:nvPr>
            <p:ph idx="1"/>
          </p:nvPr>
        </p:nvPicPr>
        <p:blipFill>
          <a:blip r:embed="rId2"/>
          <a:stretch>
            <a:fillRect/>
          </a:stretch>
        </p:blipFill>
        <p:spPr>
          <a:xfrm>
            <a:off x="838200" y="1740030"/>
            <a:ext cx="10515600" cy="3377939"/>
          </a:xfrm>
          <a:prstGeom prst="rect">
            <a:avLst/>
          </a:prstGeom>
        </p:spPr>
      </p:pic>
    </p:spTree>
    <p:extLst>
      <p:ext uri="{BB962C8B-B14F-4D97-AF65-F5344CB8AC3E}">
        <p14:creationId xmlns:p14="http://schemas.microsoft.com/office/powerpoint/2010/main" val="1892275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1FD759-C1A3-4A8A-86B7-697DEA6C4DF4}"/>
              </a:ext>
            </a:extLst>
          </p:cNvPr>
          <p:cNvPicPr>
            <a:picLocks noGrp="1" noChangeAspect="1"/>
          </p:cNvPicPr>
          <p:nvPr>
            <p:ph idx="1"/>
          </p:nvPr>
        </p:nvPicPr>
        <p:blipFill>
          <a:blip r:embed="rId2"/>
          <a:stretch>
            <a:fillRect/>
          </a:stretch>
        </p:blipFill>
        <p:spPr>
          <a:xfrm>
            <a:off x="1489656" y="339367"/>
            <a:ext cx="7900722" cy="4351338"/>
          </a:xfrm>
          <a:prstGeom prst="rect">
            <a:avLst/>
          </a:prstGeom>
        </p:spPr>
      </p:pic>
      <p:pic>
        <p:nvPicPr>
          <p:cNvPr id="2" name="Picture 1">
            <a:extLst>
              <a:ext uri="{FF2B5EF4-FFF2-40B4-BE49-F238E27FC236}">
                <a16:creationId xmlns:a16="http://schemas.microsoft.com/office/drawing/2014/main" id="{148EADDC-521F-4BCF-8CF3-250731A2B282}"/>
              </a:ext>
            </a:extLst>
          </p:cNvPr>
          <p:cNvPicPr>
            <a:picLocks noChangeAspect="1"/>
          </p:cNvPicPr>
          <p:nvPr/>
        </p:nvPicPr>
        <p:blipFill>
          <a:blip r:embed="rId3"/>
          <a:stretch>
            <a:fillRect/>
          </a:stretch>
        </p:blipFill>
        <p:spPr>
          <a:xfrm>
            <a:off x="5440017" y="4799150"/>
            <a:ext cx="5619750" cy="1076325"/>
          </a:xfrm>
          <a:prstGeom prst="rect">
            <a:avLst/>
          </a:prstGeom>
        </p:spPr>
      </p:pic>
      <p:pic>
        <p:nvPicPr>
          <p:cNvPr id="3" name="Picture 2">
            <a:extLst>
              <a:ext uri="{FF2B5EF4-FFF2-40B4-BE49-F238E27FC236}">
                <a16:creationId xmlns:a16="http://schemas.microsoft.com/office/drawing/2014/main" id="{1F0CBBFE-41DE-425E-ADC1-36725B553DDD}"/>
              </a:ext>
            </a:extLst>
          </p:cNvPr>
          <p:cNvPicPr>
            <a:picLocks noChangeAspect="1"/>
          </p:cNvPicPr>
          <p:nvPr/>
        </p:nvPicPr>
        <p:blipFill>
          <a:blip r:embed="rId4"/>
          <a:stretch>
            <a:fillRect/>
          </a:stretch>
        </p:blipFill>
        <p:spPr>
          <a:xfrm>
            <a:off x="462998" y="4856300"/>
            <a:ext cx="4675532" cy="1019175"/>
          </a:xfrm>
          <a:prstGeom prst="rect">
            <a:avLst/>
          </a:prstGeom>
        </p:spPr>
      </p:pic>
      <p:pic>
        <p:nvPicPr>
          <p:cNvPr id="5" name="Picture 4">
            <a:extLst>
              <a:ext uri="{FF2B5EF4-FFF2-40B4-BE49-F238E27FC236}">
                <a16:creationId xmlns:a16="http://schemas.microsoft.com/office/drawing/2014/main" id="{00070CBD-4415-440F-96FC-8FC3090AC224}"/>
              </a:ext>
            </a:extLst>
          </p:cNvPr>
          <p:cNvPicPr>
            <a:picLocks noChangeAspect="1"/>
          </p:cNvPicPr>
          <p:nvPr/>
        </p:nvPicPr>
        <p:blipFill>
          <a:blip r:embed="rId5"/>
          <a:stretch>
            <a:fillRect/>
          </a:stretch>
        </p:blipFill>
        <p:spPr>
          <a:xfrm>
            <a:off x="2800764" y="5875475"/>
            <a:ext cx="5857875" cy="763035"/>
          </a:xfrm>
          <a:prstGeom prst="rect">
            <a:avLst/>
          </a:prstGeom>
        </p:spPr>
      </p:pic>
    </p:spTree>
    <p:extLst>
      <p:ext uri="{BB962C8B-B14F-4D97-AF65-F5344CB8AC3E}">
        <p14:creationId xmlns:p14="http://schemas.microsoft.com/office/powerpoint/2010/main" val="252520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4B9B2B-4672-4467-856E-6595F4E2FFE6}"/>
              </a:ext>
            </a:extLst>
          </p:cNvPr>
          <p:cNvPicPr>
            <a:picLocks noGrp="1" noChangeAspect="1"/>
          </p:cNvPicPr>
          <p:nvPr>
            <p:ph idx="1"/>
          </p:nvPr>
        </p:nvPicPr>
        <p:blipFill>
          <a:blip r:embed="rId2"/>
          <a:stretch>
            <a:fillRect/>
          </a:stretch>
        </p:blipFill>
        <p:spPr>
          <a:xfrm>
            <a:off x="1781666" y="509047"/>
            <a:ext cx="6746971" cy="5667916"/>
          </a:xfrm>
          <a:prstGeom prst="rect">
            <a:avLst/>
          </a:prstGeom>
        </p:spPr>
      </p:pic>
    </p:spTree>
    <p:extLst>
      <p:ext uri="{BB962C8B-B14F-4D97-AF65-F5344CB8AC3E}">
        <p14:creationId xmlns:p14="http://schemas.microsoft.com/office/powerpoint/2010/main" val="12098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81CD49-70D4-4F92-9817-E332DA4279AC}"/>
              </a:ext>
            </a:extLst>
          </p:cNvPr>
          <p:cNvPicPr>
            <a:picLocks noGrp="1" noChangeAspect="1"/>
          </p:cNvPicPr>
          <p:nvPr>
            <p:ph idx="1"/>
          </p:nvPr>
        </p:nvPicPr>
        <p:blipFill>
          <a:blip r:embed="rId2"/>
          <a:stretch>
            <a:fillRect/>
          </a:stretch>
        </p:blipFill>
        <p:spPr>
          <a:xfrm>
            <a:off x="516636" y="427717"/>
            <a:ext cx="6495602" cy="5517228"/>
          </a:xfrm>
          <a:prstGeom prst="rect">
            <a:avLst/>
          </a:prstGeom>
        </p:spPr>
      </p:pic>
      <p:pic>
        <p:nvPicPr>
          <p:cNvPr id="2" name="Picture 1">
            <a:extLst>
              <a:ext uri="{FF2B5EF4-FFF2-40B4-BE49-F238E27FC236}">
                <a16:creationId xmlns:a16="http://schemas.microsoft.com/office/drawing/2014/main" id="{A709E0D5-F108-4EBD-BF3D-8DA24280DCA1}"/>
              </a:ext>
            </a:extLst>
          </p:cNvPr>
          <p:cNvPicPr>
            <a:picLocks noChangeAspect="1"/>
          </p:cNvPicPr>
          <p:nvPr/>
        </p:nvPicPr>
        <p:blipFill>
          <a:blip r:embed="rId3"/>
          <a:stretch>
            <a:fillRect/>
          </a:stretch>
        </p:blipFill>
        <p:spPr>
          <a:xfrm>
            <a:off x="8427564" y="326955"/>
            <a:ext cx="3714750" cy="2466975"/>
          </a:xfrm>
          <a:prstGeom prst="rect">
            <a:avLst/>
          </a:prstGeom>
        </p:spPr>
      </p:pic>
      <p:sp>
        <p:nvSpPr>
          <p:cNvPr id="3" name="Rectangle 2">
            <a:extLst>
              <a:ext uri="{FF2B5EF4-FFF2-40B4-BE49-F238E27FC236}">
                <a16:creationId xmlns:a16="http://schemas.microsoft.com/office/drawing/2014/main" id="{84B1E4B6-8C87-4C78-BFEE-1397E768657D}"/>
              </a:ext>
            </a:extLst>
          </p:cNvPr>
          <p:cNvSpPr/>
          <p:nvPr/>
        </p:nvSpPr>
        <p:spPr>
          <a:xfrm>
            <a:off x="593553" y="6189636"/>
            <a:ext cx="6354599" cy="369332"/>
          </a:xfrm>
          <a:prstGeom prst="rect">
            <a:avLst/>
          </a:prstGeom>
        </p:spPr>
        <p:txBody>
          <a:bodyPr wrap="square">
            <a:spAutoFit/>
          </a:bodyPr>
          <a:lstStyle/>
          <a:p>
            <a:r>
              <a:rPr lang="en-US" dirty="0"/>
              <a:t>https://www.mountsinai.org/health-library/tests/ace-blood-test</a:t>
            </a:r>
          </a:p>
        </p:txBody>
      </p:sp>
      <p:pic>
        <p:nvPicPr>
          <p:cNvPr id="6" name="Picture 5">
            <a:extLst>
              <a:ext uri="{FF2B5EF4-FFF2-40B4-BE49-F238E27FC236}">
                <a16:creationId xmlns:a16="http://schemas.microsoft.com/office/drawing/2014/main" id="{E98E268B-52EB-41F5-A592-36864C2C9D16}"/>
              </a:ext>
            </a:extLst>
          </p:cNvPr>
          <p:cNvPicPr>
            <a:picLocks noChangeAspect="1"/>
          </p:cNvPicPr>
          <p:nvPr/>
        </p:nvPicPr>
        <p:blipFill>
          <a:blip r:embed="rId4"/>
          <a:stretch>
            <a:fillRect/>
          </a:stretch>
        </p:blipFill>
        <p:spPr>
          <a:xfrm>
            <a:off x="7839128" y="3133783"/>
            <a:ext cx="3610001" cy="2200291"/>
          </a:xfrm>
          <a:prstGeom prst="rect">
            <a:avLst/>
          </a:prstGeom>
        </p:spPr>
      </p:pic>
    </p:spTree>
    <p:extLst>
      <p:ext uri="{BB962C8B-B14F-4D97-AF65-F5344CB8AC3E}">
        <p14:creationId xmlns:p14="http://schemas.microsoft.com/office/powerpoint/2010/main" val="1686964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C374-69E0-4BDE-B294-C2903B94056B}"/>
              </a:ext>
            </a:extLst>
          </p:cNvPr>
          <p:cNvSpPr>
            <a:spLocks noGrp="1"/>
          </p:cNvSpPr>
          <p:nvPr>
            <p:ph type="title"/>
          </p:nvPr>
        </p:nvSpPr>
        <p:spPr/>
        <p:txBody>
          <a:bodyPr/>
          <a:lstStyle/>
          <a:p>
            <a:r>
              <a:rPr lang="en-US" dirty="0"/>
              <a:t>MIMIC III LOINC</a:t>
            </a:r>
          </a:p>
        </p:txBody>
      </p:sp>
      <p:pic>
        <p:nvPicPr>
          <p:cNvPr id="4" name="Content Placeholder 3">
            <a:extLst>
              <a:ext uri="{FF2B5EF4-FFF2-40B4-BE49-F238E27FC236}">
                <a16:creationId xmlns:a16="http://schemas.microsoft.com/office/drawing/2014/main" id="{C0712CA1-FE1A-4CB2-B929-D1370A955708}"/>
              </a:ext>
            </a:extLst>
          </p:cNvPr>
          <p:cNvPicPr>
            <a:picLocks noGrp="1" noChangeAspect="1"/>
          </p:cNvPicPr>
          <p:nvPr>
            <p:ph idx="1"/>
          </p:nvPr>
        </p:nvPicPr>
        <p:blipFill>
          <a:blip r:embed="rId2"/>
          <a:stretch>
            <a:fillRect/>
          </a:stretch>
        </p:blipFill>
        <p:spPr>
          <a:xfrm>
            <a:off x="1543047" y="1690688"/>
            <a:ext cx="8191505" cy="4351338"/>
          </a:xfrm>
          <a:prstGeom prst="rect">
            <a:avLst/>
          </a:prstGeom>
        </p:spPr>
      </p:pic>
    </p:spTree>
    <p:extLst>
      <p:ext uri="{BB962C8B-B14F-4D97-AF65-F5344CB8AC3E}">
        <p14:creationId xmlns:p14="http://schemas.microsoft.com/office/powerpoint/2010/main" val="2424648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9D64-E54E-42D6-8284-2245E3D1E5F2}"/>
              </a:ext>
            </a:extLst>
          </p:cNvPr>
          <p:cNvSpPr>
            <a:spLocks noGrp="1"/>
          </p:cNvSpPr>
          <p:nvPr>
            <p:ph type="title"/>
          </p:nvPr>
        </p:nvSpPr>
        <p:spPr/>
        <p:txBody>
          <a:bodyPr/>
          <a:lstStyle/>
          <a:p>
            <a:r>
              <a:rPr lang="en-US" dirty="0"/>
              <a:t>SQL on </a:t>
            </a:r>
            <a:r>
              <a:rPr lang="en-US" dirty="0" err="1"/>
              <a:t>labitems</a:t>
            </a:r>
            <a:r>
              <a:rPr lang="en-US" dirty="0"/>
              <a:t> table</a:t>
            </a:r>
          </a:p>
        </p:txBody>
      </p:sp>
      <p:sp>
        <p:nvSpPr>
          <p:cNvPr id="4" name="TextBox 3">
            <a:extLst>
              <a:ext uri="{FF2B5EF4-FFF2-40B4-BE49-F238E27FC236}">
                <a16:creationId xmlns:a16="http://schemas.microsoft.com/office/drawing/2014/main" id="{E30159ED-DC96-49EF-B753-837B5E0301AF}"/>
              </a:ext>
            </a:extLst>
          </p:cNvPr>
          <p:cNvSpPr txBox="1"/>
          <p:nvPr/>
        </p:nvSpPr>
        <p:spPr>
          <a:xfrm>
            <a:off x="838200" y="5679487"/>
            <a:ext cx="3351212" cy="923330"/>
          </a:xfrm>
          <a:prstGeom prst="rect">
            <a:avLst/>
          </a:prstGeom>
          <a:solidFill>
            <a:schemeClr val="accent4">
              <a:lumMod val="20000"/>
              <a:lumOff val="80000"/>
            </a:schemeClr>
          </a:solidFill>
        </p:spPr>
        <p:txBody>
          <a:bodyPr wrap="square" rtlCol="0">
            <a:spAutoFit/>
          </a:bodyPr>
          <a:lstStyle/>
          <a:p>
            <a:r>
              <a:rPr lang="en-US" dirty="0"/>
              <a:t>SELECT COUNT(</a:t>
            </a:r>
            <a:r>
              <a:rPr lang="en-US" dirty="0" err="1"/>
              <a:t>itemid</a:t>
            </a:r>
            <a:r>
              <a:rPr lang="en-US" dirty="0"/>
              <a:t>), category</a:t>
            </a:r>
          </a:p>
          <a:p>
            <a:r>
              <a:rPr lang="en-US" dirty="0"/>
              <a:t>FROM </a:t>
            </a:r>
            <a:r>
              <a:rPr lang="en-US" dirty="0" err="1"/>
              <a:t>d_labitems</a:t>
            </a:r>
            <a:endParaRPr lang="en-US" dirty="0"/>
          </a:p>
          <a:p>
            <a:r>
              <a:rPr lang="en-US" dirty="0"/>
              <a:t>GROUP BY category;</a:t>
            </a:r>
          </a:p>
        </p:txBody>
      </p:sp>
      <p:sp>
        <p:nvSpPr>
          <p:cNvPr id="6" name="TextBox 5">
            <a:extLst>
              <a:ext uri="{FF2B5EF4-FFF2-40B4-BE49-F238E27FC236}">
                <a16:creationId xmlns:a16="http://schemas.microsoft.com/office/drawing/2014/main" id="{104E0D93-EC99-4A09-BF37-26976DFC2455}"/>
              </a:ext>
            </a:extLst>
          </p:cNvPr>
          <p:cNvSpPr txBox="1"/>
          <p:nvPr/>
        </p:nvSpPr>
        <p:spPr>
          <a:xfrm>
            <a:off x="838200" y="1913512"/>
            <a:ext cx="3351212" cy="646331"/>
          </a:xfrm>
          <a:prstGeom prst="rect">
            <a:avLst/>
          </a:prstGeom>
          <a:solidFill>
            <a:schemeClr val="accent4">
              <a:lumMod val="20000"/>
              <a:lumOff val="80000"/>
            </a:schemeClr>
          </a:solidFill>
        </p:spPr>
        <p:txBody>
          <a:bodyPr wrap="square" rtlCol="0">
            <a:spAutoFit/>
          </a:bodyPr>
          <a:lstStyle/>
          <a:p>
            <a:r>
              <a:rPr lang="en-US" dirty="0"/>
              <a:t>SELECT *</a:t>
            </a:r>
          </a:p>
          <a:p>
            <a:r>
              <a:rPr lang="en-US" dirty="0"/>
              <a:t>FROM </a:t>
            </a:r>
            <a:r>
              <a:rPr lang="en-US" dirty="0" err="1"/>
              <a:t>d_labitems</a:t>
            </a:r>
            <a:endParaRPr lang="en-US" dirty="0"/>
          </a:p>
        </p:txBody>
      </p:sp>
      <p:sp>
        <p:nvSpPr>
          <p:cNvPr id="7" name="TextBox 6">
            <a:extLst>
              <a:ext uri="{FF2B5EF4-FFF2-40B4-BE49-F238E27FC236}">
                <a16:creationId xmlns:a16="http://schemas.microsoft.com/office/drawing/2014/main" id="{4A8574A7-1451-4AEE-BEA6-4652E5DD998B}"/>
              </a:ext>
            </a:extLst>
          </p:cNvPr>
          <p:cNvSpPr txBox="1"/>
          <p:nvPr/>
        </p:nvSpPr>
        <p:spPr>
          <a:xfrm>
            <a:off x="838200" y="2967335"/>
            <a:ext cx="3594652" cy="923330"/>
          </a:xfrm>
          <a:prstGeom prst="rect">
            <a:avLst/>
          </a:prstGeom>
          <a:solidFill>
            <a:schemeClr val="accent4">
              <a:lumMod val="20000"/>
              <a:lumOff val="80000"/>
            </a:schemeClr>
          </a:solidFill>
        </p:spPr>
        <p:txBody>
          <a:bodyPr wrap="square" rtlCol="0">
            <a:spAutoFit/>
          </a:bodyPr>
          <a:lstStyle/>
          <a:p>
            <a:r>
              <a:rPr lang="en-US" dirty="0"/>
              <a:t>SELECT COUNT(</a:t>
            </a:r>
            <a:r>
              <a:rPr lang="en-US" dirty="0" err="1"/>
              <a:t>itemid</a:t>
            </a:r>
            <a:r>
              <a:rPr lang="en-US" dirty="0"/>
              <a:t>), </a:t>
            </a:r>
            <a:r>
              <a:rPr lang="en-US" dirty="0" err="1"/>
              <a:t>loinc_code</a:t>
            </a:r>
            <a:endParaRPr lang="en-US" dirty="0"/>
          </a:p>
          <a:p>
            <a:r>
              <a:rPr lang="en-US" dirty="0"/>
              <a:t>FROM </a:t>
            </a:r>
            <a:r>
              <a:rPr lang="en-US" dirty="0" err="1"/>
              <a:t>d_labitems</a:t>
            </a:r>
            <a:endParaRPr lang="en-US" dirty="0"/>
          </a:p>
          <a:p>
            <a:r>
              <a:rPr lang="en-US" dirty="0"/>
              <a:t>GROUP BY </a:t>
            </a:r>
            <a:r>
              <a:rPr lang="en-US" dirty="0" err="1"/>
              <a:t>loinc_code</a:t>
            </a:r>
            <a:r>
              <a:rPr lang="en-US" dirty="0"/>
              <a:t>;</a:t>
            </a:r>
          </a:p>
        </p:txBody>
      </p:sp>
      <p:sp>
        <p:nvSpPr>
          <p:cNvPr id="8" name="TextBox 7">
            <a:extLst>
              <a:ext uri="{FF2B5EF4-FFF2-40B4-BE49-F238E27FC236}">
                <a16:creationId xmlns:a16="http://schemas.microsoft.com/office/drawing/2014/main" id="{0CB7651F-4FF9-4A17-BE86-A0E2F928ABA4}"/>
              </a:ext>
            </a:extLst>
          </p:cNvPr>
          <p:cNvSpPr txBox="1"/>
          <p:nvPr/>
        </p:nvSpPr>
        <p:spPr>
          <a:xfrm>
            <a:off x="838200" y="4046412"/>
            <a:ext cx="3351212" cy="1477328"/>
          </a:xfrm>
          <a:prstGeom prst="rect">
            <a:avLst/>
          </a:prstGeom>
          <a:solidFill>
            <a:schemeClr val="accent4">
              <a:lumMod val="20000"/>
              <a:lumOff val="80000"/>
            </a:schemeClr>
          </a:solidFill>
        </p:spPr>
        <p:txBody>
          <a:bodyPr wrap="square" rtlCol="0">
            <a:spAutoFit/>
          </a:bodyPr>
          <a:lstStyle/>
          <a:p>
            <a:r>
              <a:rPr lang="en-US" dirty="0"/>
              <a:t>SELECT COUNT(</a:t>
            </a:r>
            <a:r>
              <a:rPr lang="en-US" dirty="0" err="1"/>
              <a:t>itemid</a:t>
            </a:r>
            <a:r>
              <a:rPr lang="en-US" dirty="0"/>
              <a:t>), </a:t>
            </a:r>
            <a:r>
              <a:rPr lang="en-US" dirty="0" err="1"/>
              <a:t>loinc_code</a:t>
            </a:r>
            <a:endParaRPr lang="en-US" dirty="0"/>
          </a:p>
          <a:p>
            <a:r>
              <a:rPr lang="en-US" dirty="0"/>
              <a:t>FROM </a:t>
            </a:r>
            <a:r>
              <a:rPr lang="en-US" dirty="0" err="1"/>
              <a:t>d_labitems</a:t>
            </a:r>
            <a:endParaRPr lang="en-US" dirty="0"/>
          </a:p>
          <a:p>
            <a:r>
              <a:rPr lang="en-US" dirty="0"/>
              <a:t>GROUP BY </a:t>
            </a:r>
            <a:r>
              <a:rPr lang="en-US" dirty="0" err="1"/>
              <a:t>loinc_code</a:t>
            </a:r>
            <a:r>
              <a:rPr lang="en-US" dirty="0"/>
              <a:t> </a:t>
            </a:r>
          </a:p>
          <a:p>
            <a:r>
              <a:rPr lang="en-US" dirty="0"/>
              <a:t>ORDER BY COUNT(</a:t>
            </a:r>
            <a:r>
              <a:rPr lang="en-US" dirty="0" err="1"/>
              <a:t>itemid</a:t>
            </a:r>
            <a:r>
              <a:rPr lang="en-US" dirty="0"/>
              <a:t>) DESC;</a:t>
            </a:r>
          </a:p>
        </p:txBody>
      </p:sp>
      <p:pic>
        <p:nvPicPr>
          <p:cNvPr id="3" name="Picture 2">
            <a:extLst>
              <a:ext uri="{FF2B5EF4-FFF2-40B4-BE49-F238E27FC236}">
                <a16:creationId xmlns:a16="http://schemas.microsoft.com/office/drawing/2014/main" id="{DBC92E48-DC84-4E0A-AF20-94B79EB16C81}"/>
              </a:ext>
            </a:extLst>
          </p:cNvPr>
          <p:cNvPicPr>
            <a:picLocks noChangeAspect="1"/>
          </p:cNvPicPr>
          <p:nvPr/>
        </p:nvPicPr>
        <p:blipFill>
          <a:blip r:embed="rId2"/>
          <a:stretch>
            <a:fillRect/>
          </a:stretch>
        </p:blipFill>
        <p:spPr>
          <a:xfrm>
            <a:off x="7143668" y="2683396"/>
            <a:ext cx="3714777" cy="2247916"/>
          </a:xfrm>
          <a:prstGeom prst="rect">
            <a:avLst/>
          </a:prstGeom>
        </p:spPr>
      </p:pic>
      <p:pic>
        <p:nvPicPr>
          <p:cNvPr id="5" name="Picture 4">
            <a:extLst>
              <a:ext uri="{FF2B5EF4-FFF2-40B4-BE49-F238E27FC236}">
                <a16:creationId xmlns:a16="http://schemas.microsoft.com/office/drawing/2014/main" id="{2FF3640B-6739-4739-B782-71CD3F94F566}"/>
              </a:ext>
            </a:extLst>
          </p:cNvPr>
          <p:cNvPicPr>
            <a:picLocks noChangeAspect="1"/>
          </p:cNvPicPr>
          <p:nvPr/>
        </p:nvPicPr>
        <p:blipFill>
          <a:blip r:embed="rId3"/>
          <a:stretch>
            <a:fillRect/>
          </a:stretch>
        </p:blipFill>
        <p:spPr>
          <a:xfrm>
            <a:off x="7164384" y="1328732"/>
            <a:ext cx="1676412" cy="1457336"/>
          </a:xfrm>
          <a:prstGeom prst="rect">
            <a:avLst/>
          </a:prstGeom>
        </p:spPr>
      </p:pic>
    </p:spTree>
    <p:extLst>
      <p:ext uri="{BB962C8B-B14F-4D97-AF65-F5344CB8AC3E}">
        <p14:creationId xmlns:p14="http://schemas.microsoft.com/office/powerpoint/2010/main" val="3484997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04AE-61CD-42A8-8247-FF103AC246BE}"/>
              </a:ext>
            </a:extLst>
          </p:cNvPr>
          <p:cNvSpPr>
            <a:spLocks noGrp="1"/>
          </p:cNvSpPr>
          <p:nvPr>
            <p:ph type="ctrTitle"/>
          </p:nvPr>
        </p:nvSpPr>
        <p:spPr/>
        <p:txBody>
          <a:bodyPr/>
          <a:lstStyle/>
          <a:p>
            <a:r>
              <a:rPr lang="en-US"/>
              <a:t>RxNorm</a:t>
            </a:r>
            <a:endParaRPr lang="en-US" dirty="0"/>
          </a:p>
        </p:txBody>
      </p:sp>
      <p:sp>
        <p:nvSpPr>
          <p:cNvPr id="3" name="Subtitle 2">
            <a:extLst>
              <a:ext uri="{FF2B5EF4-FFF2-40B4-BE49-F238E27FC236}">
                <a16:creationId xmlns:a16="http://schemas.microsoft.com/office/drawing/2014/main" id="{6C27D2B0-BC5E-405B-AA87-F370A1720D9A}"/>
              </a:ext>
            </a:extLst>
          </p:cNvPr>
          <p:cNvSpPr>
            <a:spLocks noGrp="1"/>
          </p:cNvSpPr>
          <p:nvPr>
            <p:ph type="subTitle" idx="1"/>
          </p:nvPr>
        </p:nvSpPr>
        <p:spPr/>
        <p:txBody>
          <a:bodyPr/>
          <a:lstStyle/>
          <a:p>
            <a:r>
              <a:rPr lang="en-US" dirty="0">
                <a:hlinkClick r:id="rId2"/>
              </a:rPr>
              <a:t>https://www.nlm.nih.gov/bsd/disted/video/clin_info/rxnorm.html</a:t>
            </a:r>
            <a:endParaRPr lang="en-US" dirty="0"/>
          </a:p>
        </p:txBody>
      </p:sp>
    </p:spTree>
    <p:extLst>
      <p:ext uri="{BB962C8B-B14F-4D97-AF65-F5344CB8AC3E}">
        <p14:creationId xmlns:p14="http://schemas.microsoft.com/office/powerpoint/2010/main" val="2051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Betsy Lehman</a:t>
            </a:r>
          </a:p>
        </p:txBody>
      </p:sp>
      <p:sp>
        <p:nvSpPr>
          <p:cNvPr id="3" name="Content Placeholder 2"/>
          <p:cNvSpPr>
            <a:spLocks noGrp="1"/>
          </p:cNvSpPr>
          <p:nvPr>
            <p:ph idx="1"/>
          </p:nvPr>
        </p:nvSpPr>
        <p:spPr>
          <a:xfrm>
            <a:off x="838200" y="1825625"/>
            <a:ext cx="6510338" cy="4351338"/>
          </a:xfrm>
        </p:spPr>
        <p:txBody>
          <a:bodyPr/>
          <a:lstStyle/>
          <a:p>
            <a:r>
              <a:rPr lang="en-US" dirty="0"/>
              <a:t>In 1994, Betsy Lehman, a reporter of Boston Globe and mother of two young girls, was battling advanced stage of breast cancer. She was killed by the four times the intended dose of a powerful chemotherapy drug at Dana-Farber Hospital (the world premier cancer center). – Betsy Lehman Center</a:t>
            </a:r>
          </a:p>
        </p:txBody>
      </p:sp>
      <p:pic>
        <p:nvPicPr>
          <p:cNvPr id="4" name="Picture 3"/>
          <p:cNvPicPr>
            <a:picLocks noChangeAspect="1"/>
          </p:cNvPicPr>
          <p:nvPr/>
        </p:nvPicPr>
        <p:blipFill>
          <a:blip r:embed="rId2"/>
          <a:stretch>
            <a:fillRect/>
          </a:stretch>
        </p:blipFill>
        <p:spPr>
          <a:xfrm>
            <a:off x="7452114" y="591937"/>
            <a:ext cx="4262997" cy="3916495"/>
          </a:xfrm>
          <a:prstGeom prst="rect">
            <a:avLst/>
          </a:prstGeom>
        </p:spPr>
      </p:pic>
      <p:sp>
        <p:nvSpPr>
          <p:cNvPr id="5" name="TextBox 4">
            <a:extLst>
              <a:ext uri="{FF2B5EF4-FFF2-40B4-BE49-F238E27FC236}">
                <a16:creationId xmlns:a16="http://schemas.microsoft.com/office/drawing/2014/main" id="{E9DE3411-7649-4320-8CBF-3BD2B45A78EE}"/>
              </a:ext>
            </a:extLst>
          </p:cNvPr>
          <p:cNvSpPr txBox="1"/>
          <p:nvPr/>
        </p:nvSpPr>
        <p:spPr>
          <a:xfrm>
            <a:off x="5307291" y="5439266"/>
            <a:ext cx="5015060" cy="369332"/>
          </a:xfrm>
          <a:prstGeom prst="rect">
            <a:avLst/>
          </a:prstGeom>
          <a:noFill/>
        </p:spPr>
        <p:txBody>
          <a:bodyPr wrap="square" rtlCol="0">
            <a:spAutoFit/>
          </a:bodyPr>
          <a:lstStyle/>
          <a:p>
            <a:r>
              <a:rPr lang="en-US" dirty="0">
                <a:hlinkClick r:id="rId3"/>
              </a:rPr>
              <a:t>https://betsylehmancenterma.gov/</a:t>
            </a:r>
            <a:endParaRPr lang="en-US" dirty="0"/>
          </a:p>
        </p:txBody>
      </p:sp>
    </p:spTree>
    <p:extLst>
      <p:ext uri="{BB962C8B-B14F-4D97-AF65-F5344CB8AC3E}">
        <p14:creationId xmlns:p14="http://schemas.microsoft.com/office/powerpoint/2010/main" val="404380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D6E9-EC3A-40BA-97A2-285BE58CE193}"/>
              </a:ext>
            </a:extLst>
          </p:cNvPr>
          <p:cNvSpPr>
            <a:spLocks noGrp="1"/>
          </p:cNvSpPr>
          <p:nvPr>
            <p:ph type="title"/>
          </p:nvPr>
        </p:nvSpPr>
        <p:spPr>
          <a:xfrm>
            <a:off x="609600" y="457200"/>
            <a:ext cx="10972800" cy="1143000"/>
          </a:xfrm>
        </p:spPr>
        <p:txBody>
          <a:bodyPr>
            <a:normAutofit fontScale="90000"/>
          </a:bodyPr>
          <a:lstStyle/>
          <a:p>
            <a:r>
              <a:rPr lang="en-US" dirty="0"/>
              <a:t>The Problem:</a:t>
            </a:r>
            <a:br>
              <a:rPr lang="en-US" dirty="0"/>
            </a:br>
            <a:r>
              <a:rPr lang="en-US" dirty="0"/>
              <a:t>The US Lacks a Centralized Health Care Data System</a:t>
            </a:r>
          </a:p>
        </p:txBody>
      </p:sp>
      <p:pic>
        <p:nvPicPr>
          <p:cNvPr id="5" name="Content Placeholder 4" descr="A map of the United States.">
            <a:extLst>
              <a:ext uri="{FF2B5EF4-FFF2-40B4-BE49-F238E27FC236}">
                <a16:creationId xmlns:a16="http://schemas.microsoft.com/office/drawing/2014/main" id="{6484E3A1-7026-4CDB-B35E-D5052CCF2D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398" y="1785871"/>
            <a:ext cx="5294663" cy="2676659"/>
          </a:xfrm>
        </p:spPr>
      </p:pic>
      <p:pic>
        <p:nvPicPr>
          <p:cNvPr id="3" name="Picture 2">
            <a:extLst>
              <a:ext uri="{FF2B5EF4-FFF2-40B4-BE49-F238E27FC236}">
                <a16:creationId xmlns:a16="http://schemas.microsoft.com/office/drawing/2014/main" id="{6FCFB747-D6D0-4161-9E07-D054B58A9050}"/>
              </a:ext>
            </a:extLst>
          </p:cNvPr>
          <p:cNvPicPr>
            <a:picLocks noChangeAspect="1"/>
          </p:cNvPicPr>
          <p:nvPr/>
        </p:nvPicPr>
        <p:blipFill>
          <a:blip r:embed="rId3"/>
          <a:stretch>
            <a:fillRect/>
          </a:stretch>
        </p:blipFill>
        <p:spPr>
          <a:xfrm>
            <a:off x="1725770" y="4746797"/>
            <a:ext cx="8429222" cy="1962164"/>
          </a:xfrm>
          <a:prstGeom prst="rect">
            <a:avLst/>
          </a:prstGeom>
        </p:spPr>
      </p:pic>
    </p:spTree>
    <p:extLst>
      <p:ext uri="{BB962C8B-B14F-4D97-AF65-F5344CB8AC3E}">
        <p14:creationId xmlns:p14="http://schemas.microsoft.com/office/powerpoint/2010/main" val="2222029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CB5D-79E1-41C6-AED9-D3166D7C37A1}"/>
              </a:ext>
            </a:extLst>
          </p:cNvPr>
          <p:cNvSpPr>
            <a:spLocks noGrp="1"/>
          </p:cNvSpPr>
          <p:nvPr>
            <p:ph type="title"/>
          </p:nvPr>
        </p:nvSpPr>
        <p:spPr>
          <a:xfrm>
            <a:off x="609600" y="316295"/>
            <a:ext cx="10972800" cy="1554162"/>
          </a:xfrm>
        </p:spPr>
        <p:txBody>
          <a:bodyPr>
            <a:normAutofit fontScale="90000"/>
          </a:bodyPr>
          <a:lstStyle/>
          <a:p>
            <a:r>
              <a:rPr lang="en-US" dirty="0"/>
              <a:t>The Problem:</a:t>
            </a:r>
            <a:br>
              <a:rPr lang="en-US" dirty="0"/>
            </a:br>
            <a:r>
              <a:rPr lang="en-US" dirty="0"/>
              <a:t>The US Lacks a Centralized Health Care Data System</a:t>
            </a:r>
          </a:p>
        </p:txBody>
      </p:sp>
      <p:pic>
        <p:nvPicPr>
          <p:cNvPr id="4" name="Content Placeholder 3" descr="Man">
            <a:extLst>
              <a:ext uri="{FF2B5EF4-FFF2-40B4-BE49-F238E27FC236}">
                <a16:creationId xmlns:a16="http://schemas.microsoft.com/office/drawing/2014/main" id="{346E31F3-2DB6-4847-AF55-2DB3812EB31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2842" y="1870457"/>
            <a:ext cx="914400" cy="914400"/>
          </a:xfrm>
          <a:prstGeom prst="rect">
            <a:avLst/>
          </a:prstGeom>
        </p:spPr>
      </p:pic>
      <p:sp>
        <p:nvSpPr>
          <p:cNvPr id="5" name="Rectangle 4">
            <a:extLst>
              <a:ext uri="{FF2B5EF4-FFF2-40B4-BE49-F238E27FC236}">
                <a16:creationId xmlns:a16="http://schemas.microsoft.com/office/drawing/2014/main" id="{649671A0-214B-4366-B82B-AF29D49DA3A8}"/>
              </a:ext>
            </a:extLst>
          </p:cNvPr>
          <p:cNvSpPr/>
          <p:nvPr/>
        </p:nvSpPr>
        <p:spPr>
          <a:xfrm>
            <a:off x="2472318" y="2854076"/>
            <a:ext cx="2731850" cy="646331"/>
          </a:xfrm>
          <a:prstGeom prst="rect">
            <a:avLst/>
          </a:prstGeom>
        </p:spPr>
        <p:txBody>
          <a:bodyPr wrap="square">
            <a:spAutoFit/>
          </a:bodyPr>
          <a:lstStyle/>
          <a:p>
            <a:r>
              <a:rPr lang="en-US" dirty="0"/>
              <a:t>Joe has a bad cough with a lot of mucous</a:t>
            </a:r>
          </a:p>
        </p:txBody>
      </p:sp>
      <p:pic>
        <p:nvPicPr>
          <p:cNvPr id="7" name="Graphic 6" descr="Stethoscope">
            <a:extLst>
              <a:ext uri="{FF2B5EF4-FFF2-40B4-BE49-F238E27FC236}">
                <a16:creationId xmlns:a16="http://schemas.microsoft.com/office/drawing/2014/main" id="{5390DA48-269D-46E8-BD64-DEFFFA74E5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1992" y="3517113"/>
            <a:ext cx="914400" cy="914400"/>
          </a:xfrm>
          <a:prstGeom prst="rect">
            <a:avLst/>
          </a:prstGeom>
        </p:spPr>
      </p:pic>
      <p:sp>
        <p:nvSpPr>
          <p:cNvPr id="9" name="TextBox 8">
            <a:extLst>
              <a:ext uri="{FF2B5EF4-FFF2-40B4-BE49-F238E27FC236}">
                <a16:creationId xmlns:a16="http://schemas.microsoft.com/office/drawing/2014/main" id="{4DC5D699-82AE-4140-AA1F-4FDF04B573E2}"/>
              </a:ext>
            </a:extLst>
          </p:cNvPr>
          <p:cNvSpPr txBox="1"/>
          <p:nvPr/>
        </p:nvSpPr>
        <p:spPr>
          <a:xfrm>
            <a:off x="255373" y="4650775"/>
            <a:ext cx="3294743" cy="923330"/>
          </a:xfrm>
          <a:prstGeom prst="rect">
            <a:avLst/>
          </a:prstGeom>
          <a:noFill/>
        </p:spPr>
        <p:txBody>
          <a:bodyPr wrap="square" rtlCol="0">
            <a:spAutoFit/>
          </a:bodyPr>
          <a:lstStyle/>
          <a:p>
            <a:r>
              <a:rPr lang="en-US" dirty="0"/>
              <a:t>OBREDON 2.5mg-200mg/5mL Solution; (9487)</a:t>
            </a:r>
          </a:p>
        </p:txBody>
      </p:sp>
      <p:pic>
        <p:nvPicPr>
          <p:cNvPr id="8" name="Graphic 7" descr="Medicine">
            <a:extLst>
              <a:ext uri="{FF2B5EF4-FFF2-40B4-BE49-F238E27FC236}">
                <a16:creationId xmlns:a16="http://schemas.microsoft.com/office/drawing/2014/main" id="{8AE64697-3F5C-45D8-93F9-AFE4A3AA25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5174" y="3491419"/>
            <a:ext cx="914400" cy="914400"/>
          </a:xfrm>
          <a:prstGeom prst="rect">
            <a:avLst/>
          </a:prstGeom>
        </p:spPr>
      </p:pic>
      <p:sp>
        <p:nvSpPr>
          <p:cNvPr id="10" name="TextBox 9">
            <a:extLst>
              <a:ext uri="{FF2B5EF4-FFF2-40B4-BE49-F238E27FC236}">
                <a16:creationId xmlns:a16="http://schemas.microsoft.com/office/drawing/2014/main" id="{89FD1ACC-C1F2-4BA6-B8F5-D7176D6B1F2E}"/>
              </a:ext>
            </a:extLst>
          </p:cNvPr>
          <p:cNvSpPr txBox="1"/>
          <p:nvPr/>
        </p:nvSpPr>
        <p:spPr>
          <a:xfrm>
            <a:off x="3354534" y="4582760"/>
            <a:ext cx="3294743" cy="1077218"/>
          </a:xfrm>
          <a:prstGeom prst="rect">
            <a:avLst/>
          </a:prstGeom>
          <a:noFill/>
        </p:spPr>
        <p:txBody>
          <a:bodyPr wrap="square" rtlCol="0">
            <a:spAutoFit/>
          </a:bodyPr>
          <a:lstStyle/>
          <a:p>
            <a:r>
              <a:rPr lang="en-US" sz="1600" dirty="0"/>
              <a:t>HYDROCODONE BITARTRATE 2.5 mg in 5 mL / GUAIFENESIN 200 mg in 5 mL ORAL SOLUTION [OBREDON]; (6069433)</a:t>
            </a:r>
          </a:p>
        </p:txBody>
      </p:sp>
      <p:grpSp>
        <p:nvGrpSpPr>
          <p:cNvPr id="3" name="Group 2" descr="A figure showing two arrows pointing between the stethescope and pill bottle, with a large X over both arrows indicating that information is not being transmitted correctly.">
            <a:extLst>
              <a:ext uri="{FF2B5EF4-FFF2-40B4-BE49-F238E27FC236}">
                <a16:creationId xmlns:a16="http://schemas.microsoft.com/office/drawing/2014/main" id="{FADF66DF-B8D4-43C2-8AF3-2E3B78DDEA18}"/>
              </a:ext>
            </a:extLst>
          </p:cNvPr>
          <p:cNvGrpSpPr/>
          <p:nvPr/>
        </p:nvGrpSpPr>
        <p:grpSpPr>
          <a:xfrm>
            <a:off x="2516393" y="3442009"/>
            <a:ext cx="1737360" cy="1083187"/>
            <a:chOff x="5212857" y="3657600"/>
            <a:chExt cx="1737360" cy="1083187"/>
          </a:xfrm>
        </p:grpSpPr>
        <p:cxnSp>
          <p:nvCxnSpPr>
            <p:cNvPr id="11" name="Straight Arrow Connector 10">
              <a:extLst>
                <a:ext uri="{FF2B5EF4-FFF2-40B4-BE49-F238E27FC236}">
                  <a16:creationId xmlns:a16="http://schemas.microsoft.com/office/drawing/2014/main" id="{BB8EFB27-E109-4C37-BF6A-077EE28AC5B4}"/>
                </a:ext>
              </a:extLst>
            </p:cNvPr>
            <p:cNvCxnSpPr/>
            <p:nvPr/>
          </p:nvCxnSpPr>
          <p:spPr>
            <a:xfrm>
              <a:off x="5212857" y="4023400"/>
              <a:ext cx="16230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433A74-39BF-4597-AD20-83D809A523CA}"/>
                </a:ext>
              </a:extLst>
            </p:cNvPr>
            <p:cNvCxnSpPr/>
            <p:nvPr/>
          </p:nvCxnSpPr>
          <p:spPr>
            <a:xfrm flipH="1">
              <a:off x="5212857" y="4366300"/>
              <a:ext cx="1737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DA9986A3-372A-48F0-BDFA-0A30F8088033}"/>
                </a:ext>
              </a:extLst>
            </p:cNvPr>
            <p:cNvSpPr/>
            <p:nvPr/>
          </p:nvSpPr>
          <p:spPr>
            <a:xfrm>
              <a:off x="5715777" y="3657600"/>
              <a:ext cx="670443" cy="108318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EE33CA45-5776-4D6E-93D1-70789D6FC7C9}"/>
              </a:ext>
            </a:extLst>
          </p:cNvPr>
          <p:cNvPicPr>
            <a:picLocks noChangeAspect="1"/>
          </p:cNvPicPr>
          <p:nvPr/>
        </p:nvPicPr>
        <p:blipFill>
          <a:blip r:embed="rId9"/>
          <a:stretch>
            <a:fillRect/>
          </a:stretch>
        </p:blipFill>
        <p:spPr>
          <a:xfrm>
            <a:off x="4535354" y="5465576"/>
            <a:ext cx="7401273" cy="1200842"/>
          </a:xfrm>
          <a:prstGeom prst="rect">
            <a:avLst/>
          </a:prstGeom>
        </p:spPr>
      </p:pic>
      <p:pic>
        <p:nvPicPr>
          <p:cNvPr id="6" name="Picture 5">
            <a:extLst>
              <a:ext uri="{FF2B5EF4-FFF2-40B4-BE49-F238E27FC236}">
                <a16:creationId xmlns:a16="http://schemas.microsoft.com/office/drawing/2014/main" id="{11764F5B-C63B-4A7C-B115-2E9D1B7BBBF6}"/>
              </a:ext>
            </a:extLst>
          </p:cNvPr>
          <p:cNvPicPr>
            <a:picLocks noChangeAspect="1"/>
          </p:cNvPicPr>
          <p:nvPr/>
        </p:nvPicPr>
        <p:blipFill>
          <a:blip r:embed="rId10"/>
          <a:stretch>
            <a:fillRect/>
          </a:stretch>
        </p:blipFill>
        <p:spPr>
          <a:xfrm>
            <a:off x="4607980" y="1805080"/>
            <a:ext cx="7328647" cy="781056"/>
          </a:xfrm>
          <a:prstGeom prst="rect">
            <a:avLst/>
          </a:prstGeom>
        </p:spPr>
      </p:pic>
      <p:sp>
        <p:nvSpPr>
          <p:cNvPr id="16" name="TextBox 15">
            <a:extLst>
              <a:ext uri="{FF2B5EF4-FFF2-40B4-BE49-F238E27FC236}">
                <a16:creationId xmlns:a16="http://schemas.microsoft.com/office/drawing/2014/main" id="{711FC370-28CC-4152-ADE9-E811E8FFB8A9}"/>
              </a:ext>
            </a:extLst>
          </p:cNvPr>
          <p:cNvSpPr txBox="1"/>
          <p:nvPr/>
        </p:nvSpPr>
        <p:spPr>
          <a:xfrm>
            <a:off x="7064063" y="2929944"/>
            <a:ext cx="4604196" cy="369332"/>
          </a:xfrm>
          <a:prstGeom prst="rect">
            <a:avLst/>
          </a:prstGeom>
          <a:noFill/>
        </p:spPr>
        <p:txBody>
          <a:bodyPr wrap="square" rtlCol="0">
            <a:spAutoFit/>
          </a:bodyPr>
          <a:lstStyle/>
          <a:p>
            <a:r>
              <a:rPr lang="en-US" dirty="0"/>
              <a:t>https://www.goodrx.com/obredon/what-is</a:t>
            </a:r>
          </a:p>
        </p:txBody>
      </p:sp>
      <p:pic>
        <p:nvPicPr>
          <p:cNvPr id="17" name="Picture 16">
            <a:extLst>
              <a:ext uri="{FF2B5EF4-FFF2-40B4-BE49-F238E27FC236}">
                <a16:creationId xmlns:a16="http://schemas.microsoft.com/office/drawing/2014/main" id="{BD2FBCF4-A54B-47A8-B157-E6FE6CE3BD33}"/>
              </a:ext>
            </a:extLst>
          </p:cNvPr>
          <p:cNvPicPr>
            <a:picLocks noChangeAspect="1"/>
          </p:cNvPicPr>
          <p:nvPr/>
        </p:nvPicPr>
        <p:blipFill>
          <a:blip r:embed="rId11"/>
          <a:stretch>
            <a:fillRect/>
          </a:stretch>
        </p:blipFill>
        <p:spPr>
          <a:xfrm>
            <a:off x="7699274" y="3659982"/>
            <a:ext cx="3333774" cy="1543061"/>
          </a:xfrm>
          <a:prstGeom prst="rect">
            <a:avLst/>
          </a:prstGeom>
        </p:spPr>
      </p:pic>
    </p:spTree>
    <p:extLst>
      <p:ext uri="{BB962C8B-B14F-4D97-AF65-F5344CB8AC3E}">
        <p14:creationId xmlns:p14="http://schemas.microsoft.com/office/powerpoint/2010/main" val="405576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478BA-7869-4277-B363-0AE368C86476}"/>
              </a:ext>
            </a:extLst>
          </p:cNvPr>
          <p:cNvSpPr>
            <a:spLocks noGrp="1"/>
          </p:cNvSpPr>
          <p:nvPr>
            <p:ph type="title"/>
          </p:nvPr>
        </p:nvSpPr>
        <p:spPr/>
        <p:txBody>
          <a:bodyPr>
            <a:normAutofit/>
          </a:bodyPr>
          <a:lstStyle/>
          <a:p>
            <a:r>
              <a:rPr lang="en-US" dirty="0"/>
              <a:t>The Solution: </a:t>
            </a:r>
            <a:br>
              <a:rPr lang="en-US" dirty="0"/>
            </a:br>
            <a:r>
              <a:rPr lang="en-US" dirty="0"/>
              <a:t>RxNorm Standardized Drug Terminology</a:t>
            </a:r>
          </a:p>
        </p:txBody>
      </p:sp>
      <p:pic>
        <p:nvPicPr>
          <p:cNvPr id="5" name="Graphic 4" descr="Stethoscope">
            <a:extLst>
              <a:ext uri="{FF2B5EF4-FFF2-40B4-BE49-F238E27FC236}">
                <a16:creationId xmlns:a16="http://schemas.microsoft.com/office/drawing/2014/main" id="{486CFC12-F813-45FE-843F-76D374A610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8927" y="1692860"/>
            <a:ext cx="986221" cy="944372"/>
          </a:xfrm>
          <a:prstGeom prst="rect">
            <a:avLst/>
          </a:prstGeom>
        </p:spPr>
      </p:pic>
      <p:pic>
        <p:nvPicPr>
          <p:cNvPr id="6" name="Graphic 5" descr="Medicine">
            <a:extLst>
              <a:ext uri="{FF2B5EF4-FFF2-40B4-BE49-F238E27FC236}">
                <a16:creationId xmlns:a16="http://schemas.microsoft.com/office/drawing/2014/main" id="{A904656F-D42A-4332-8514-CA1B4C9F3A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4419" y="1600200"/>
            <a:ext cx="986221" cy="944372"/>
          </a:xfrm>
          <a:prstGeom prst="rect">
            <a:avLst/>
          </a:prstGeom>
        </p:spPr>
      </p:pic>
      <p:sp>
        <p:nvSpPr>
          <p:cNvPr id="7" name="TextBox 6">
            <a:extLst>
              <a:ext uri="{FF2B5EF4-FFF2-40B4-BE49-F238E27FC236}">
                <a16:creationId xmlns:a16="http://schemas.microsoft.com/office/drawing/2014/main" id="{412D28B9-1A94-4B39-9ACB-5CFE47732172}"/>
              </a:ext>
            </a:extLst>
          </p:cNvPr>
          <p:cNvSpPr txBox="1"/>
          <p:nvPr/>
        </p:nvSpPr>
        <p:spPr>
          <a:xfrm>
            <a:off x="1981200" y="2775434"/>
            <a:ext cx="3553527" cy="953595"/>
          </a:xfrm>
          <a:prstGeom prst="rect">
            <a:avLst/>
          </a:prstGeom>
          <a:noFill/>
        </p:spPr>
        <p:txBody>
          <a:bodyPr wrap="square" rtlCol="0">
            <a:spAutoFit/>
          </a:bodyPr>
          <a:lstStyle/>
          <a:p>
            <a:r>
              <a:rPr lang="en-US" dirty="0"/>
              <a:t>OBREDON 2.5mg-200mg/5mL Solution (9487)</a:t>
            </a:r>
          </a:p>
        </p:txBody>
      </p:sp>
      <p:sp>
        <p:nvSpPr>
          <p:cNvPr id="8" name="TextBox 7">
            <a:extLst>
              <a:ext uri="{FF2B5EF4-FFF2-40B4-BE49-F238E27FC236}">
                <a16:creationId xmlns:a16="http://schemas.microsoft.com/office/drawing/2014/main" id="{B7F98DA9-7B30-41EF-AEA9-8AA6A5E9EFEA}"/>
              </a:ext>
            </a:extLst>
          </p:cNvPr>
          <p:cNvSpPr txBox="1"/>
          <p:nvPr/>
        </p:nvSpPr>
        <p:spPr>
          <a:xfrm>
            <a:off x="7411341" y="2637232"/>
            <a:ext cx="3553527" cy="1754326"/>
          </a:xfrm>
          <a:prstGeom prst="rect">
            <a:avLst/>
          </a:prstGeom>
          <a:noFill/>
        </p:spPr>
        <p:txBody>
          <a:bodyPr wrap="square" rtlCol="0">
            <a:spAutoFit/>
          </a:bodyPr>
          <a:lstStyle/>
          <a:p>
            <a:r>
              <a:rPr lang="en-US" dirty="0"/>
              <a:t>HYDROCODONE BITARTRATE 2.5 mg in 5 mL / GUAIFENESIN 200 mg in 5 mL ORAL SOLUTION [OBREDON] (6069433)</a:t>
            </a:r>
          </a:p>
          <a:p>
            <a:endParaRPr lang="en-US" dirty="0"/>
          </a:p>
        </p:txBody>
      </p:sp>
      <p:sp>
        <p:nvSpPr>
          <p:cNvPr id="11" name="Rectangle 10">
            <a:extLst>
              <a:ext uri="{FF2B5EF4-FFF2-40B4-BE49-F238E27FC236}">
                <a16:creationId xmlns:a16="http://schemas.microsoft.com/office/drawing/2014/main" id="{2813F9D4-073C-4876-9E6D-999636F55224}"/>
              </a:ext>
            </a:extLst>
          </p:cNvPr>
          <p:cNvSpPr/>
          <p:nvPr/>
        </p:nvSpPr>
        <p:spPr>
          <a:xfrm>
            <a:off x="609600" y="4266569"/>
            <a:ext cx="11081241" cy="1754326"/>
          </a:xfrm>
          <a:prstGeom prst="rect">
            <a:avLst/>
          </a:prstGeom>
          <a:ln w="25400">
            <a:solidFill>
              <a:srgbClr val="FF0000"/>
            </a:solidFill>
          </a:ln>
        </p:spPr>
        <p:txBody>
          <a:bodyPr wrap="square">
            <a:spAutoFit/>
          </a:bodyPr>
          <a:lstStyle/>
          <a:p>
            <a:r>
              <a:rPr lang="en-US" b="1" dirty="0"/>
              <a:t>RxNorm Standardized Name and Code</a:t>
            </a:r>
            <a:endParaRPr lang="en-US" dirty="0"/>
          </a:p>
          <a:p>
            <a:r>
              <a:rPr lang="en-US" b="1" dirty="0"/>
              <a:t>Name: </a:t>
            </a:r>
            <a:r>
              <a:rPr lang="en-US" dirty="0"/>
              <a:t>Guaifenesin 40 MG/ML / Hydrocodone Bitartrate 0.5 MG/ML Oral Solution [</a:t>
            </a:r>
            <a:r>
              <a:rPr lang="en-US" dirty="0" err="1"/>
              <a:t>Obredon</a:t>
            </a:r>
            <a:r>
              <a:rPr lang="en-US" dirty="0"/>
              <a:t>]  </a:t>
            </a:r>
            <a:r>
              <a:rPr lang="en-US" b="1" dirty="0"/>
              <a:t>Code: </a:t>
            </a:r>
            <a:r>
              <a:rPr lang="en-US" dirty="0"/>
              <a:t>1598284</a:t>
            </a:r>
          </a:p>
          <a:p>
            <a:pPr marL="285750" indent="-285750">
              <a:buFont typeface="Arial" panose="020B0604020202020204" pitchFamily="34" charset="0"/>
              <a:buChar char="•"/>
            </a:pPr>
            <a:r>
              <a:rPr lang="en-US" dirty="0"/>
              <a:t>OBREDON 2.5mg-200mg/5mL Solution (9487)</a:t>
            </a:r>
          </a:p>
          <a:p>
            <a:pPr marL="285750" indent="-285750">
              <a:buFont typeface="Arial" panose="020B0604020202020204" pitchFamily="34" charset="0"/>
              <a:buChar char="•"/>
            </a:pPr>
            <a:r>
              <a:rPr lang="en-US" dirty="0"/>
              <a:t>HYDROCODONE BITARTRATE 2.5 mg in 5 mL / GUAIFENESIN 200 mg in 5 mL ORAL SOLUTION [OBREDON] (6069433)</a:t>
            </a:r>
          </a:p>
        </p:txBody>
      </p:sp>
      <p:grpSp>
        <p:nvGrpSpPr>
          <p:cNvPr id="3" name="Group 2" descr="A figure showing two arrows pointing between the stethescope and pill bottle, with the word &quot;interoperability&quot; indicating that information is being transmitted correctly.">
            <a:extLst>
              <a:ext uri="{FF2B5EF4-FFF2-40B4-BE49-F238E27FC236}">
                <a16:creationId xmlns:a16="http://schemas.microsoft.com/office/drawing/2014/main" id="{8471817B-38A7-4802-86BC-57D82A11BC9E}"/>
              </a:ext>
            </a:extLst>
          </p:cNvPr>
          <p:cNvGrpSpPr/>
          <p:nvPr/>
        </p:nvGrpSpPr>
        <p:grpSpPr>
          <a:xfrm>
            <a:off x="5189634" y="1815176"/>
            <a:ext cx="1981200" cy="424967"/>
            <a:chOff x="5189634" y="1815176"/>
            <a:chExt cx="1981200" cy="424967"/>
          </a:xfrm>
        </p:grpSpPr>
        <p:cxnSp>
          <p:nvCxnSpPr>
            <p:cNvPr id="9" name="Straight Arrow Connector 8">
              <a:extLst>
                <a:ext uri="{FF2B5EF4-FFF2-40B4-BE49-F238E27FC236}">
                  <a16:creationId xmlns:a16="http://schemas.microsoft.com/office/drawing/2014/main" id="{81AFA1C7-E129-4ABE-8371-AF88446DDA5C}"/>
                </a:ext>
              </a:extLst>
            </p:cNvPr>
            <p:cNvCxnSpPr>
              <a:cxnSpLocks/>
            </p:cNvCxnSpPr>
            <p:nvPr/>
          </p:nvCxnSpPr>
          <p:spPr>
            <a:xfrm>
              <a:off x="5220131" y="1815176"/>
              <a:ext cx="1873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937772-6E3B-4DC5-B823-0C7D146BBDCC}"/>
                </a:ext>
              </a:extLst>
            </p:cNvPr>
            <p:cNvCxnSpPr/>
            <p:nvPr/>
          </p:nvCxnSpPr>
          <p:spPr>
            <a:xfrm flipH="1">
              <a:off x="5220131" y="2240143"/>
              <a:ext cx="1873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C7FC13-BEAD-4DF7-8B28-DCB9FB0B47C8}"/>
                </a:ext>
              </a:extLst>
            </p:cNvPr>
            <p:cNvSpPr txBox="1"/>
            <p:nvPr/>
          </p:nvSpPr>
          <p:spPr>
            <a:xfrm>
              <a:off x="5189634" y="1829117"/>
              <a:ext cx="1981200" cy="369332"/>
            </a:xfrm>
            <a:prstGeom prst="rect">
              <a:avLst/>
            </a:prstGeom>
            <a:noFill/>
          </p:spPr>
          <p:txBody>
            <a:bodyPr wrap="square" rtlCol="0">
              <a:spAutoFit/>
            </a:bodyPr>
            <a:lstStyle/>
            <a:p>
              <a:r>
                <a:rPr lang="en-US" dirty="0"/>
                <a:t>interoperability</a:t>
              </a:r>
            </a:p>
          </p:txBody>
        </p:sp>
      </p:grpSp>
    </p:spTree>
    <p:extLst>
      <p:ext uri="{BB962C8B-B14F-4D97-AF65-F5344CB8AC3E}">
        <p14:creationId xmlns:p14="http://schemas.microsoft.com/office/powerpoint/2010/main" val="18190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D66E-6888-44B4-93F0-AA4D72C84B3A}"/>
              </a:ext>
            </a:extLst>
          </p:cNvPr>
          <p:cNvSpPr>
            <a:spLocks noGrp="1"/>
          </p:cNvSpPr>
          <p:nvPr>
            <p:ph type="title"/>
          </p:nvPr>
        </p:nvSpPr>
        <p:spPr/>
        <p:txBody>
          <a:bodyPr/>
          <a:lstStyle/>
          <a:p>
            <a:r>
              <a:rPr lang="en-US" dirty="0"/>
              <a:t>What is RxNorm? </a:t>
            </a:r>
          </a:p>
        </p:txBody>
      </p:sp>
      <p:sp>
        <p:nvSpPr>
          <p:cNvPr id="4" name="Content Placeholder 2">
            <a:extLst>
              <a:ext uri="{FF2B5EF4-FFF2-40B4-BE49-F238E27FC236}">
                <a16:creationId xmlns:a16="http://schemas.microsoft.com/office/drawing/2014/main" id="{295D3ABC-2E80-4265-9737-77128ACE71C2}"/>
              </a:ext>
            </a:extLst>
          </p:cNvPr>
          <p:cNvSpPr>
            <a:spLocks noGrp="1"/>
          </p:cNvSpPr>
          <p:nvPr>
            <p:ph idx="1"/>
          </p:nvPr>
        </p:nvSpPr>
        <p:spPr>
          <a:xfrm>
            <a:off x="609600" y="1828800"/>
            <a:ext cx="4800600" cy="3962398"/>
          </a:xfrm>
        </p:spPr>
        <p:txBody>
          <a:bodyPr>
            <a:normAutofit/>
          </a:bodyPr>
          <a:lstStyle/>
          <a:p>
            <a:r>
              <a:rPr lang="en-US" sz="2400" dirty="0">
                <a:latin typeface="Calibri" panose="020F0502020204030204" pitchFamily="34" charset="0"/>
                <a:cs typeface="Calibri" panose="020F0502020204030204" pitchFamily="34" charset="0"/>
              </a:rPr>
              <a:t>Standardized naming system to codify clinical drugs.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National standard for coding clinical drugs in the U.S.</a:t>
            </a: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Tool for supporting semantic interoperation between different systems. </a:t>
            </a:r>
          </a:p>
          <a:p>
            <a:pPr marL="457200" lvl="1" indent="0">
              <a:buNone/>
            </a:pPr>
            <a:endParaRPr lang="en-US" sz="2400" dirty="0">
              <a:latin typeface="Calibri" panose="020F0502020204030204" pitchFamily="34" charset="0"/>
              <a:cs typeface="Calibri" panose="020F0502020204030204" pitchFamily="34" charset="0"/>
            </a:endParaRPr>
          </a:p>
        </p:txBody>
      </p:sp>
      <p:grpSp>
        <p:nvGrpSpPr>
          <p:cNvPr id="3" name="Group 2" descr="A Venn diagram, showing the intersection between three circles labelled &quot;Humans&quot;, &quot;Computers&quot;, and &quot;Health Care: Drug Information&quot;">
            <a:extLst>
              <a:ext uri="{FF2B5EF4-FFF2-40B4-BE49-F238E27FC236}">
                <a16:creationId xmlns:a16="http://schemas.microsoft.com/office/drawing/2014/main" id="{5B80E875-DD0D-4BBF-B6D7-760D2368E675}"/>
              </a:ext>
            </a:extLst>
          </p:cNvPr>
          <p:cNvGrpSpPr/>
          <p:nvPr/>
        </p:nvGrpSpPr>
        <p:grpSpPr>
          <a:xfrm>
            <a:off x="6314051" y="1257585"/>
            <a:ext cx="5268349" cy="4491705"/>
            <a:chOff x="6314051" y="1257585"/>
            <a:chExt cx="5268349" cy="4491705"/>
          </a:xfrm>
        </p:grpSpPr>
        <p:grpSp>
          <p:nvGrpSpPr>
            <p:cNvPr id="5" name="Group 4">
              <a:extLst>
                <a:ext uri="{FF2B5EF4-FFF2-40B4-BE49-F238E27FC236}">
                  <a16:creationId xmlns:a16="http://schemas.microsoft.com/office/drawing/2014/main" id="{8BE35835-6BD4-4495-91AE-BE56E5B9CE53}"/>
                </a:ext>
              </a:extLst>
            </p:cNvPr>
            <p:cNvGrpSpPr/>
            <p:nvPr/>
          </p:nvGrpSpPr>
          <p:grpSpPr>
            <a:xfrm>
              <a:off x="7495833" y="1257585"/>
              <a:ext cx="3019591" cy="2681641"/>
              <a:chOff x="3071281" y="91428"/>
              <a:chExt cx="2944246" cy="2944246"/>
            </a:xfrm>
          </p:grpSpPr>
          <p:sp>
            <p:nvSpPr>
              <p:cNvPr id="6" name="Oval 5">
                <a:extLst>
                  <a:ext uri="{FF2B5EF4-FFF2-40B4-BE49-F238E27FC236}">
                    <a16:creationId xmlns:a16="http://schemas.microsoft.com/office/drawing/2014/main" id="{317CC69E-D649-454D-BB72-B2874CD83378}"/>
                  </a:ext>
                </a:extLst>
              </p:cNvPr>
              <p:cNvSpPr/>
              <p:nvPr/>
            </p:nvSpPr>
            <p:spPr>
              <a:xfrm>
                <a:off x="3071281" y="91428"/>
                <a:ext cx="2944246" cy="2944246"/>
              </a:xfrm>
              <a:prstGeom prst="ellipse">
                <a:avLst/>
              </a:prstGeom>
            </p:spPr>
            <p:style>
              <a:lnRef idx="2">
                <a:schemeClr val="lt1">
                  <a:hueOff val="0"/>
                  <a:satOff val="0"/>
                  <a:lumOff val="0"/>
                  <a:alphaOff val="0"/>
                </a:schemeClr>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sp>
          <p:sp>
            <p:nvSpPr>
              <p:cNvPr id="7" name="Oval 4">
                <a:extLst>
                  <a:ext uri="{FF2B5EF4-FFF2-40B4-BE49-F238E27FC236}">
                    <a16:creationId xmlns:a16="http://schemas.microsoft.com/office/drawing/2014/main" id="{6CF1E496-E6A4-46BC-8FEC-025F4CEF7220}"/>
                  </a:ext>
                </a:extLst>
              </p:cNvPr>
              <p:cNvSpPr txBox="1"/>
              <p:nvPr/>
            </p:nvSpPr>
            <p:spPr>
              <a:xfrm>
                <a:off x="3463847" y="736302"/>
                <a:ext cx="2159113" cy="132491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Humans</a:t>
                </a:r>
              </a:p>
            </p:txBody>
          </p:sp>
        </p:grpSp>
        <p:grpSp>
          <p:nvGrpSpPr>
            <p:cNvPr id="8" name="Group 7">
              <a:extLst>
                <a:ext uri="{FF2B5EF4-FFF2-40B4-BE49-F238E27FC236}">
                  <a16:creationId xmlns:a16="http://schemas.microsoft.com/office/drawing/2014/main" id="{F0B90A77-1CD0-4FE0-8BA9-568D4997A3C7}"/>
                </a:ext>
              </a:extLst>
            </p:cNvPr>
            <p:cNvGrpSpPr/>
            <p:nvPr/>
          </p:nvGrpSpPr>
          <p:grpSpPr>
            <a:xfrm>
              <a:off x="8562809" y="3067649"/>
              <a:ext cx="3019591" cy="2681641"/>
              <a:chOff x="4138257" y="1901492"/>
              <a:chExt cx="2944246" cy="2944246"/>
            </a:xfrm>
          </p:grpSpPr>
          <p:sp>
            <p:nvSpPr>
              <p:cNvPr id="9" name="Oval 8">
                <a:extLst>
                  <a:ext uri="{FF2B5EF4-FFF2-40B4-BE49-F238E27FC236}">
                    <a16:creationId xmlns:a16="http://schemas.microsoft.com/office/drawing/2014/main" id="{C7ECC56C-944F-4AAD-A5EC-4D155977E38D}"/>
                  </a:ext>
                </a:extLst>
              </p:cNvPr>
              <p:cNvSpPr/>
              <p:nvPr/>
            </p:nvSpPr>
            <p:spPr>
              <a:xfrm>
                <a:off x="4138257" y="1901492"/>
                <a:ext cx="2944246" cy="2944246"/>
              </a:xfrm>
              <a:prstGeom prst="ellipse">
                <a:avLst/>
              </a:prstGeom>
            </p:spPr>
            <p:style>
              <a:lnRef idx="2">
                <a:schemeClr val="lt1">
                  <a:hueOff val="0"/>
                  <a:satOff val="0"/>
                  <a:lumOff val="0"/>
                  <a:alphaOff val="0"/>
                </a:schemeClr>
              </a:lnRef>
              <a:fillRef idx="1">
                <a:schemeClr val="accent1">
                  <a:shade val="80000"/>
                  <a:alpha val="50000"/>
                  <a:hueOff val="7"/>
                  <a:satOff val="1521"/>
                  <a:lumOff val="2542"/>
                  <a:alphaOff val="15000"/>
                </a:schemeClr>
              </a:fillRef>
              <a:effectRef idx="0">
                <a:schemeClr val="accent1">
                  <a:shade val="80000"/>
                  <a:alpha val="50000"/>
                  <a:hueOff val="7"/>
                  <a:satOff val="1521"/>
                  <a:lumOff val="2542"/>
                  <a:alphaOff val="15000"/>
                </a:schemeClr>
              </a:effectRef>
              <a:fontRef idx="minor">
                <a:schemeClr val="tx1"/>
              </a:fontRef>
            </p:style>
          </p:sp>
          <p:sp>
            <p:nvSpPr>
              <p:cNvPr id="10" name="Oval 6">
                <a:extLst>
                  <a:ext uri="{FF2B5EF4-FFF2-40B4-BE49-F238E27FC236}">
                    <a16:creationId xmlns:a16="http://schemas.microsoft.com/office/drawing/2014/main" id="{40C6002B-BE34-4615-9573-24D11D5362BF}"/>
                  </a:ext>
                </a:extLst>
              </p:cNvPr>
              <p:cNvSpPr txBox="1"/>
              <p:nvPr/>
            </p:nvSpPr>
            <p:spPr>
              <a:xfrm>
                <a:off x="4904511" y="2597067"/>
                <a:ext cx="1766547" cy="1619335"/>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Health Care: Drug Information</a:t>
                </a:r>
              </a:p>
            </p:txBody>
          </p:sp>
        </p:grpSp>
        <p:grpSp>
          <p:nvGrpSpPr>
            <p:cNvPr id="11" name="Group 10">
              <a:extLst>
                <a:ext uri="{FF2B5EF4-FFF2-40B4-BE49-F238E27FC236}">
                  <a16:creationId xmlns:a16="http://schemas.microsoft.com/office/drawing/2014/main" id="{25918D64-4790-4DE8-A732-FC2E3FD1BCD8}"/>
                </a:ext>
              </a:extLst>
            </p:cNvPr>
            <p:cNvGrpSpPr/>
            <p:nvPr/>
          </p:nvGrpSpPr>
          <p:grpSpPr>
            <a:xfrm>
              <a:off x="6314051" y="3067649"/>
              <a:ext cx="3019591" cy="2681641"/>
              <a:chOff x="2013492" y="1901492"/>
              <a:chExt cx="2944246" cy="2944246"/>
            </a:xfrm>
          </p:grpSpPr>
          <p:sp>
            <p:nvSpPr>
              <p:cNvPr id="12" name="Oval 11">
                <a:extLst>
                  <a:ext uri="{FF2B5EF4-FFF2-40B4-BE49-F238E27FC236}">
                    <a16:creationId xmlns:a16="http://schemas.microsoft.com/office/drawing/2014/main" id="{00BFC4F5-5C68-4887-8DAE-564D88B62B96}"/>
                  </a:ext>
                </a:extLst>
              </p:cNvPr>
              <p:cNvSpPr/>
              <p:nvPr/>
            </p:nvSpPr>
            <p:spPr>
              <a:xfrm>
                <a:off x="2013492" y="1901492"/>
                <a:ext cx="2944246" cy="2944246"/>
              </a:xfrm>
              <a:prstGeom prst="ellipse">
                <a:avLst/>
              </a:prstGeom>
            </p:spPr>
            <p:style>
              <a:lnRef idx="2">
                <a:schemeClr val="lt1">
                  <a:hueOff val="0"/>
                  <a:satOff val="0"/>
                  <a:lumOff val="0"/>
                  <a:alphaOff val="0"/>
                </a:schemeClr>
              </a:lnRef>
              <a:fillRef idx="1">
                <a:schemeClr val="accent1">
                  <a:shade val="80000"/>
                  <a:alpha val="50000"/>
                  <a:hueOff val="15"/>
                  <a:satOff val="3042"/>
                  <a:lumOff val="5084"/>
                  <a:alphaOff val="30000"/>
                </a:schemeClr>
              </a:fillRef>
              <a:effectRef idx="0">
                <a:schemeClr val="accent1">
                  <a:shade val="80000"/>
                  <a:alpha val="50000"/>
                  <a:hueOff val="15"/>
                  <a:satOff val="3042"/>
                  <a:lumOff val="5084"/>
                  <a:alphaOff val="30000"/>
                </a:schemeClr>
              </a:effectRef>
              <a:fontRef idx="minor">
                <a:schemeClr val="tx1"/>
              </a:fontRef>
            </p:style>
          </p:sp>
          <p:sp>
            <p:nvSpPr>
              <p:cNvPr id="13" name="Oval 8">
                <a:extLst>
                  <a:ext uri="{FF2B5EF4-FFF2-40B4-BE49-F238E27FC236}">
                    <a16:creationId xmlns:a16="http://schemas.microsoft.com/office/drawing/2014/main" id="{B3B34255-4582-43C4-8B5B-EEEF346D3DDC}"/>
                  </a:ext>
                </a:extLst>
              </p:cNvPr>
              <p:cNvSpPr txBox="1"/>
              <p:nvPr/>
            </p:nvSpPr>
            <p:spPr>
              <a:xfrm>
                <a:off x="2424937" y="2563947"/>
                <a:ext cx="1766547" cy="1619335"/>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Computers</a:t>
                </a:r>
              </a:p>
            </p:txBody>
          </p:sp>
        </p:grpSp>
      </p:grpSp>
    </p:spTree>
    <p:extLst>
      <p:ext uri="{BB962C8B-B14F-4D97-AF65-F5344CB8AC3E}">
        <p14:creationId xmlns:p14="http://schemas.microsoft.com/office/powerpoint/2010/main" val="12309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729F-6BB0-444C-95B2-037BF7E558FD}"/>
              </a:ext>
            </a:extLst>
          </p:cNvPr>
          <p:cNvSpPr>
            <a:spLocks noGrp="1"/>
          </p:cNvSpPr>
          <p:nvPr>
            <p:ph type="title"/>
          </p:nvPr>
        </p:nvSpPr>
        <p:spPr/>
        <p:txBody>
          <a:bodyPr>
            <a:normAutofit/>
          </a:bodyPr>
          <a:lstStyle/>
          <a:p>
            <a:r>
              <a:rPr lang="en-US"/>
              <a:t>RxNorm </a:t>
            </a:r>
            <a:r>
              <a:rPr lang="en-US" dirty="0"/>
              <a:t>in the </a:t>
            </a:r>
            <a:br>
              <a:rPr lang="en-US" dirty="0"/>
            </a:br>
            <a:r>
              <a:rPr lang="en-US" dirty="0"/>
              <a:t>Health Ecosystem</a:t>
            </a:r>
          </a:p>
        </p:txBody>
      </p:sp>
      <p:grpSp>
        <p:nvGrpSpPr>
          <p:cNvPr id="3" name="Group 2" descr="A diagram showing the Health Ecosystem, including the connections between Hospitals, PHR, Application PRoviders, Physicians, Pharmacies and PBMs, Health Plans, Health &amp; fitness Device Manufacturers, Employers, Laboratories, and Healthcare Associations. The diagram indicates that different drug terminologies may be used by different portions of the health ecosystem, including &quot;GS&quot; by physicians, &quot;MMSL&quot; by Pharmacies and PBMs, and &quot;MTHSPL&quot; by Healthcare Associations. The intersection of these different portions of the Health Ecosystesm is RxNorm and its standardized drug name: &quot;RxNorm: Guaifenesin 40 MG/ML / Hydrocodone Bitartrate 0.5 MG/ML Oral Solution [Obredon] RXCUI 1598284&quot;">
            <a:extLst>
              <a:ext uri="{FF2B5EF4-FFF2-40B4-BE49-F238E27FC236}">
                <a16:creationId xmlns:a16="http://schemas.microsoft.com/office/drawing/2014/main" id="{87450E34-AC48-404F-9BFA-8507C075F3C2}"/>
              </a:ext>
            </a:extLst>
          </p:cNvPr>
          <p:cNvGrpSpPr/>
          <p:nvPr/>
        </p:nvGrpSpPr>
        <p:grpSpPr>
          <a:xfrm>
            <a:off x="2209800" y="1752600"/>
            <a:ext cx="7473089" cy="4557135"/>
            <a:chOff x="2209800" y="1752600"/>
            <a:chExt cx="7473089" cy="4557135"/>
          </a:xfrm>
        </p:grpSpPr>
        <p:grpSp>
          <p:nvGrpSpPr>
            <p:cNvPr id="7" name="Group 6" descr="A diagram showing the Health Ecosystem, including the connections between Hospitals, PHR, Application PRoviders, Physicians, Pharmacies and PBMs, Health Plans, Health &amp; fitness Device Manufacturers, Employers, Laboratories, and Healthcare Associations. The diagram indicates that different drug terminologies may be used by different portions of the health ecosystem, including &quot;GS&quot; by physicians, &quot;MMSL&quot; by Pharmacies and PBMs, and &quot;MTHSPL&quot; by Healthcare Associations. The intersection of these different portions of the Health Ecosystesm is RxNorm and its standardized drug name: &quot;RxNorm: Guaifenesin 40 MG/ML / Hydrocodone Bitartrate 0.5 MG/ML Oral Solution [Obredon] RXCUI 1598284&quot;">
              <a:extLst>
                <a:ext uri="{FF2B5EF4-FFF2-40B4-BE49-F238E27FC236}">
                  <a16:creationId xmlns:a16="http://schemas.microsoft.com/office/drawing/2014/main" id="{67B2D569-9354-4D28-8150-F19D928130AE}"/>
                </a:ext>
              </a:extLst>
            </p:cNvPr>
            <p:cNvGrpSpPr/>
            <p:nvPr/>
          </p:nvGrpSpPr>
          <p:grpSpPr>
            <a:xfrm>
              <a:off x="2209800" y="1752600"/>
              <a:ext cx="7473089" cy="4557135"/>
              <a:chOff x="4402422" y="1935740"/>
              <a:chExt cx="7473089" cy="4557135"/>
            </a:xfrm>
          </p:grpSpPr>
          <p:grpSp>
            <p:nvGrpSpPr>
              <p:cNvPr id="9" name="Group 8">
                <a:extLst>
                  <a:ext uri="{FF2B5EF4-FFF2-40B4-BE49-F238E27FC236}">
                    <a16:creationId xmlns:a16="http://schemas.microsoft.com/office/drawing/2014/main" id="{F6C438C1-1416-403A-85D3-0DDFBECFC04B}"/>
                  </a:ext>
                </a:extLst>
              </p:cNvPr>
              <p:cNvGrpSpPr/>
              <p:nvPr/>
            </p:nvGrpSpPr>
            <p:grpSpPr>
              <a:xfrm>
                <a:off x="6318227" y="1935740"/>
                <a:ext cx="5557284" cy="4557135"/>
                <a:chOff x="5222434" y="1371356"/>
                <a:chExt cx="6891822" cy="5120840"/>
              </a:xfrm>
            </p:grpSpPr>
            <p:pic>
              <p:nvPicPr>
                <p:cNvPr id="11" name="Picture 10" descr="... &lt;strong&gt;interoperability&lt;/strong&gt; figure 2 categorization of &lt;strong&gt;interoperability&lt;/strong&gt; by">
                  <a:extLst>
                    <a:ext uri="{FF2B5EF4-FFF2-40B4-BE49-F238E27FC236}">
                      <a16:creationId xmlns:a16="http://schemas.microsoft.com/office/drawing/2014/main" id="{A069698E-DEFF-41AA-A3B6-6E8F92A88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434" y="1371356"/>
                  <a:ext cx="5032210" cy="5120840"/>
                </a:xfrm>
                <a:prstGeom prst="rect">
                  <a:avLst/>
                </a:prstGeom>
                <a:ln w="19050">
                  <a:solidFill>
                    <a:schemeClr val="tx1"/>
                  </a:solidFill>
                </a:ln>
              </p:spPr>
            </p:pic>
            <p:sp>
              <p:nvSpPr>
                <p:cNvPr id="12" name="Rectangle 11">
                  <a:extLst>
                    <a:ext uri="{FF2B5EF4-FFF2-40B4-BE49-F238E27FC236}">
                      <a16:creationId xmlns:a16="http://schemas.microsoft.com/office/drawing/2014/main" id="{D5FE6FF4-C05D-4BCE-95FC-CCE39DD7FB38}"/>
                    </a:ext>
                  </a:extLst>
                </p:cNvPr>
                <p:cNvSpPr/>
                <p:nvPr/>
              </p:nvSpPr>
              <p:spPr>
                <a:xfrm>
                  <a:off x="6660509" y="2668285"/>
                  <a:ext cx="2129195" cy="259385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solidFill>
                    <a:latin typeface="Calibri" panose="020F0502020204030204" pitchFamily="34" charset="0"/>
                  </a:endParaRPr>
                </a:p>
                <a:p>
                  <a:pPr algn="ctr"/>
                  <a:r>
                    <a:rPr lang="en-US" sz="1600" b="1" dirty="0">
                      <a:solidFill>
                        <a:schemeClr val="tx1"/>
                      </a:solidFill>
                      <a:latin typeface="Calibri" panose="020F0502020204030204" pitchFamily="34" charset="0"/>
                    </a:rPr>
                    <a:t>RxNorm: </a:t>
                  </a:r>
                </a:p>
                <a:p>
                  <a:pPr algn="ctr"/>
                  <a:r>
                    <a:rPr lang="en-US" sz="1600" b="1" dirty="0">
                      <a:solidFill>
                        <a:schemeClr val="tx1"/>
                      </a:solidFill>
                      <a:latin typeface="Calibri" panose="020F0502020204030204" pitchFamily="34" charset="0"/>
                    </a:rPr>
                    <a:t>Guaifenesin 40 MG/ML / Hydrocodone Bitartrate 0.5 MG/ML Oral Solution [</a:t>
                  </a:r>
                  <a:r>
                    <a:rPr lang="en-US" sz="1600" b="1" dirty="0" err="1">
                      <a:solidFill>
                        <a:schemeClr val="tx1"/>
                      </a:solidFill>
                      <a:latin typeface="Calibri" panose="020F0502020204030204" pitchFamily="34" charset="0"/>
                    </a:rPr>
                    <a:t>Obredon</a:t>
                  </a:r>
                  <a:r>
                    <a:rPr lang="en-US" sz="1600" b="1" dirty="0">
                      <a:solidFill>
                        <a:schemeClr val="tx1"/>
                      </a:solidFill>
                      <a:latin typeface="Calibri" panose="020F0502020204030204" pitchFamily="34" charset="0"/>
                    </a:rPr>
                    <a:t>] </a:t>
                  </a:r>
                </a:p>
                <a:p>
                  <a:pPr algn="ctr"/>
                  <a:r>
                    <a:rPr lang="en-US" sz="1600" b="1" dirty="0">
                      <a:solidFill>
                        <a:schemeClr val="tx1"/>
                      </a:solidFill>
                      <a:latin typeface="Calibri" panose="020F0502020204030204" pitchFamily="34" charset="0"/>
                    </a:rPr>
                    <a:t>RXCUI 1598284</a:t>
                  </a:r>
                </a:p>
                <a:p>
                  <a:pPr algn="ctr"/>
                  <a:endParaRPr lang="en-US" dirty="0"/>
                </a:p>
              </p:txBody>
            </p:sp>
            <p:sp>
              <p:nvSpPr>
                <p:cNvPr id="13" name="TextBox 12">
                  <a:extLst>
                    <a:ext uri="{FF2B5EF4-FFF2-40B4-BE49-F238E27FC236}">
                      <a16:creationId xmlns:a16="http://schemas.microsoft.com/office/drawing/2014/main" id="{8F0B3699-9AFD-492F-8BA9-4D9F2A02EFBA}"/>
                    </a:ext>
                  </a:extLst>
                </p:cNvPr>
                <p:cNvSpPr txBox="1"/>
                <p:nvPr/>
              </p:nvSpPr>
              <p:spPr>
                <a:xfrm>
                  <a:off x="10354959" y="3233392"/>
                  <a:ext cx="1756738" cy="1487145"/>
                </a:xfrm>
                <a:prstGeom prst="rect">
                  <a:avLst/>
                </a:prstGeom>
                <a:noFill/>
              </p:spPr>
              <p:txBody>
                <a:bodyPr wrap="square" rtlCol="0">
                  <a:spAutoFit/>
                </a:bodyPr>
                <a:lstStyle/>
                <a:p>
                  <a:r>
                    <a:rPr lang="en-US" sz="1600" b="1" dirty="0">
                      <a:latin typeface="Calibri" panose="020F0502020204030204" pitchFamily="34" charset="0"/>
                    </a:rPr>
                    <a:t>GS: </a:t>
                  </a:r>
                  <a:r>
                    <a:rPr lang="en-US" sz="1600" dirty="0"/>
                    <a:t>OBREDON 2.5mg-200mg/5mL Solution</a:t>
                  </a:r>
                </a:p>
                <a:p>
                  <a:endParaRPr lang="en-US" sz="1600" b="1" dirty="0">
                    <a:latin typeface="Calibri" panose="020F0502020204030204" pitchFamily="34" charset="0"/>
                  </a:endParaRPr>
                </a:p>
              </p:txBody>
            </p:sp>
            <p:sp>
              <p:nvSpPr>
                <p:cNvPr id="14" name="TextBox 13">
                  <a:extLst>
                    <a:ext uri="{FF2B5EF4-FFF2-40B4-BE49-F238E27FC236}">
                      <a16:creationId xmlns:a16="http://schemas.microsoft.com/office/drawing/2014/main" id="{B5C0D766-22CC-475C-94C8-FFD66D772554}"/>
                    </a:ext>
                  </a:extLst>
                </p:cNvPr>
                <p:cNvSpPr txBox="1"/>
                <p:nvPr/>
              </p:nvSpPr>
              <p:spPr>
                <a:xfrm>
                  <a:off x="10354959" y="5013325"/>
                  <a:ext cx="1759297" cy="1210467"/>
                </a:xfrm>
                <a:prstGeom prst="rect">
                  <a:avLst/>
                </a:prstGeom>
                <a:noFill/>
              </p:spPr>
              <p:txBody>
                <a:bodyPr wrap="square" rtlCol="0">
                  <a:spAutoFit/>
                </a:bodyPr>
                <a:lstStyle/>
                <a:p>
                  <a:r>
                    <a:rPr lang="en-US" sz="1600" b="1" dirty="0">
                      <a:latin typeface="Calibri" panose="020F0502020204030204" pitchFamily="34" charset="0"/>
                    </a:rPr>
                    <a:t>MMSL: </a:t>
                  </a:r>
                  <a:r>
                    <a:rPr lang="pt-BR" sz="1600" dirty="0">
                      <a:latin typeface="Calibri" panose="020F0502020204030204" pitchFamily="34" charset="0"/>
                    </a:rPr>
                    <a:t>Obredon, 200 mg-2.5 mg/5 mL oral liquid</a:t>
                  </a:r>
                  <a:endParaRPr lang="en-US" sz="1600" dirty="0">
                    <a:latin typeface="Calibri" panose="020F0502020204030204" pitchFamily="34" charset="0"/>
                  </a:endParaRPr>
                </a:p>
              </p:txBody>
            </p:sp>
          </p:grpSp>
          <p:sp>
            <p:nvSpPr>
              <p:cNvPr id="10" name="Rectangle 9">
                <a:extLst>
                  <a:ext uri="{FF2B5EF4-FFF2-40B4-BE49-F238E27FC236}">
                    <a16:creationId xmlns:a16="http://schemas.microsoft.com/office/drawing/2014/main" id="{7AEF7355-4A8E-423D-858A-9C99107BC5E4}"/>
                  </a:ext>
                </a:extLst>
              </p:cNvPr>
              <p:cNvSpPr/>
              <p:nvPr/>
            </p:nvSpPr>
            <p:spPr>
              <a:xfrm>
                <a:off x="4402422" y="1935740"/>
                <a:ext cx="1946652" cy="2308324"/>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MTHSPL: </a:t>
                </a:r>
                <a:r>
                  <a:rPr lang="en-US" sz="1600" dirty="0">
                    <a:latin typeface="Calibri" panose="020F0502020204030204" pitchFamily="34" charset="0"/>
                    <a:cs typeface="Calibri" panose="020F0502020204030204" pitchFamily="34" charset="0"/>
                  </a:rPr>
                  <a:t>HYDROCODONE BITARTRATE 2.5 mg in 5 mL / GUAIFENESIN 200 mg in 5 mL ORAL SOLUTION [OBREDON]</a:t>
                </a:r>
              </a:p>
              <a:p>
                <a:endParaRPr lang="en-US" sz="1600" b="1" dirty="0">
                  <a:latin typeface="Calibri" panose="020F0502020204030204" pitchFamily="34" charset="0"/>
                </a:endParaRPr>
              </a:p>
            </p:txBody>
          </p:sp>
        </p:grpSp>
        <p:sp>
          <p:nvSpPr>
            <p:cNvPr id="8" name="Rectangle 7">
              <a:extLst>
                <a:ext uri="{FF2B5EF4-FFF2-40B4-BE49-F238E27FC236}">
                  <a16:creationId xmlns:a16="http://schemas.microsoft.com/office/drawing/2014/main" id="{E89854E6-3757-4FFF-B5B0-4B0011CC3555}"/>
                </a:ext>
              </a:extLst>
            </p:cNvPr>
            <p:cNvSpPr/>
            <p:nvPr/>
          </p:nvSpPr>
          <p:spPr>
            <a:xfrm>
              <a:off x="5508731" y="1752600"/>
              <a:ext cx="1127051" cy="20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7512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E9D8-97F1-4E88-9B7C-B7D4EF2E371E}"/>
              </a:ext>
            </a:extLst>
          </p:cNvPr>
          <p:cNvSpPr>
            <a:spLocks noGrp="1"/>
          </p:cNvSpPr>
          <p:nvPr>
            <p:ph type="title"/>
          </p:nvPr>
        </p:nvSpPr>
        <p:spPr/>
        <p:txBody>
          <a:bodyPr/>
          <a:lstStyle/>
          <a:p>
            <a:r>
              <a:rPr lang="en-US" dirty="0"/>
              <a:t>RxNorm Use Cases</a:t>
            </a:r>
          </a:p>
        </p:txBody>
      </p:sp>
      <p:sp>
        <p:nvSpPr>
          <p:cNvPr id="3" name="Content Placeholder 2">
            <a:extLst>
              <a:ext uri="{FF2B5EF4-FFF2-40B4-BE49-F238E27FC236}">
                <a16:creationId xmlns:a16="http://schemas.microsoft.com/office/drawing/2014/main" id="{510BA19A-5648-401D-BB5C-7A54C6BD18E4}"/>
              </a:ext>
            </a:extLst>
          </p:cNvPr>
          <p:cNvSpPr>
            <a:spLocks noGrp="1"/>
          </p:cNvSpPr>
          <p:nvPr>
            <p:ph idx="1"/>
          </p:nvPr>
        </p:nvSpPr>
        <p:spPr>
          <a:xfrm>
            <a:off x="609600" y="1417638"/>
            <a:ext cx="10972800" cy="4481570"/>
          </a:xfrm>
        </p:spPr>
        <p:txBody>
          <a:bodyPr>
            <a:normAutofit/>
          </a:bodyPr>
          <a:lstStyle/>
          <a:p>
            <a:pPr lvl="1">
              <a:lnSpc>
                <a:spcPct val="90000"/>
              </a:lnSpc>
              <a:buFont typeface="Arial" panose="020B0604020202020204" pitchFamily="34" charset="0"/>
              <a:buChar char="•"/>
            </a:pPr>
            <a:r>
              <a:rPr lang="en-US" b="1" dirty="0">
                <a:latin typeface="Calibri" panose="020F0502020204030204" pitchFamily="34" charset="0"/>
              </a:rPr>
              <a:t>e-Prescribing </a:t>
            </a:r>
          </a:p>
          <a:p>
            <a:pPr lvl="1">
              <a:lnSpc>
                <a:spcPct val="90000"/>
              </a:lnSpc>
              <a:buFont typeface="Arial" panose="020B0604020202020204" pitchFamily="34" charset="0"/>
              <a:buChar char="•"/>
            </a:pPr>
            <a:endParaRPr lang="en-US" b="1" dirty="0">
              <a:latin typeface="Calibri" panose="020F0502020204030204" pitchFamily="34" charset="0"/>
            </a:endParaRPr>
          </a:p>
          <a:p>
            <a:pPr lvl="1">
              <a:buFont typeface="Arial" panose="020B0604020202020204" pitchFamily="34" charset="0"/>
              <a:buChar char="•"/>
            </a:pPr>
            <a:r>
              <a:rPr lang="en-US" b="1" dirty="0">
                <a:latin typeface="Calibri" panose="020F0502020204030204" pitchFamily="34" charset="0"/>
              </a:rPr>
              <a:t>Clinical Research</a:t>
            </a:r>
          </a:p>
          <a:p>
            <a:pPr marL="1200150" lvl="2" indent="-285750">
              <a:lnSpc>
                <a:spcPct val="90000"/>
              </a:lnSpc>
              <a:buClr>
                <a:schemeClr val="tx1"/>
              </a:buClr>
              <a:buSzPct val="100000"/>
            </a:pPr>
            <a:r>
              <a:rPr lang="en-US" dirty="0">
                <a:latin typeface="Calibri" panose="020F0502020204030204" pitchFamily="34" charset="0"/>
              </a:rPr>
              <a:t>Aggregate and analyze prescription datasets</a:t>
            </a:r>
          </a:p>
          <a:p>
            <a:pPr marL="1200150" lvl="2" indent="-285750">
              <a:lnSpc>
                <a:spcPct val="90000"/>
              </a:lnSpc>
              <a:buClr>
                <a:schemeClr val="tx1"/>
              </a:buClr>
              <a:buSzPct val="100000"/>
            </a:pPr>
            <a:endParaRPr lang="en-US" dirty="0">
              <a:latin typeface="Calibri" panose="020F0502020204030204" pitchFamily="34" charset="0"/>
            </a:endParaRPr>
          </a:p>
          <a:p>
            <a:pPr lvl="1">
              <a:buFont typeface="Arial" panose="020B0604020202020204" pitchFamily="34" charset="0"/>
              <a:buChar char="•"/>
            </a:pPr>
            <a:r>
              <a:rPr lang="en-US" b="1" dirty="0">
                <a:latin typeface="Calibri" panose="020F0502020204030204" pitchFamily="34" charset="0"/>
              </a:rPr>
              <a:t>Research Data Management </a:t>
            </a:r>
          </a:p>
          <a:p>
            <a:pPr marL="1200150" lvl="2" indent="-285750">
              <a:buClr>
                <a:schemeClr val="tx1"/>
              </a:buClr>
              <a:buSzPct val="100000"/>
            </a:pPr>
            <a:r>
              <a:rPr lang="en-US" dirty="0">
                <a:latin typeface="Calibri" panose="020F0502020204030204" pitchFamily="34" charset="0"/>
              </a:rPr>
              <a:t>Data management plans to make data FAIR:</a:t>
            </a:r>
          </a:p>
          <a:p>
            <a:pPr marL="1657350" lvl="3" indent="-285750">
              <a:buClr>
                <a:schemeClr val="tx1"/>
              </a:buClr>
              <a:buSzPct val="100000"/>
            </a:pPr>
            <a:r>
              <a:rPr lang="en-US" b="1" dirty="0">
                <a:latin typeface="Calibri" panose="020F0502020204030204" pitchFamily="34" charset="0"/>
              </a:rPr>
              <a:t>F</a:t>
            </a:r>
            <a:r>
              <a:rPr lang="en-US" dirty="0">
                <a:latin typeface="Calibri" panose="020F0502020204030204" pitchFamily="34" charset="0"/>
              </a:rPr>
              <a:t>indable</a:t>
            </a:r>
          </a:p>
          <a:p>
            <a:pPr marL="1657350" lvl="3" indent="-285750">
              <a:buClr>
                <a:schemeClr val="tx1"/>
              </a:buClr>
              <a:buSzPct val="100000"/>
            </a:pPr>
            <a:r>
              <a:rPr lang="en-US" b="1" dirty="0">
                <a:latin typeface="Calibri" panose="020F0502020204030204" pitchFamily="34" charset="0"/>
              </a:rPr>
              <a:t>A</a:t>
            </a:r>
            <a:r>
              <a:rPr lang="en-US" dirty="0">
                <a:latin typeface="Calibri" panose="020F0502020204030204" pitchFamily="34" charset="0"/>
              </a:rPr>
              <a:t>ccessible</a:t>
            </a:r>
          </a:p>
          <a:p>
            <a:pPr marL="1657350" lvl="3" indent="-285750">
              <a:buClr>
                <a:schemeClr val="tx1"/>
              </a:buClr>
              <a:buSzPct val="100000"/>
            </a:pPr>
            <a:r>
              <a:rPr lang="en-US" b="1" dirty="0">
                <a:latin typeface="Calibri" panose="020F0502020204030204" pitchFamily="34" charset="0"/>
              </a:rPr>
              <a:t>I</a:t>
            </a:r>
            <a:r>
              <a:rPr lang="en-US" dirty="0">
                <a:latin typeface="Calibri" panose="020F0502020204030204" pitchFamily="34" charset="0"/>
              </a:rPr>
              <a:t>nteroperable</a:t>
            </a:r>
          </a:p>
          <a:p>
            <a:pPr marL="1657350" lvl="3" indent="-285750">
              <a:buClr>
                <a:schemeClr val="tx1"/>
              </a:buClr>
              <a:buSzPct val="100000"/>
            </a:pPr>
            <a:r>
              <a:rPr lang="en-US" b="1" dirty="0">
                <a:latin typeface="Calibri" panose="020F0502020204030204" pitchFamily="34" charset="0"/>
              </a:rPr>
              <a:t>R</a:t>
            </a:r>
            <a:r>
              <a:rPr lang="en-US" dirty="0">
                <a:latin typeface="Calibri" panose="020F0502020204030204" pitchFamily="34" charset="0"/>
              </a:rPr>
              <a:t>eusable</a:t>
            </a:r>
            <a:endParaRPr lang="en-US" b="1" dirty="0">
              <a:latin typeface="Calibri" panose="020F0502020204030204" pitchFamily="34" charset="0"/>
            </a:endParaRPr>
          </a:p>
          <a:p>
            <a:pPr marL="400050">
              <a:lnSpc>
                <a:spcPct val="90000"/>
              </a:lnSpc>
              <a:buClr>
                <a:schemeClr val="tx1"/>
              </a:buClr>
              <a:buSzPct val="100000"/>
            </a:pP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302698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2796-1EAB-439A-B235-5C23DB5C90CF}"/>
              </a:ext>
            </a:extLst>
          </p:cNvPr>
          <p:cNvSpPr>
            <a:spLocks noGrp="1"/>
          </p:cNvSpPr>
          <p:nvPr>
            <p:ph type="title"/>
          </p:nvPr>
        </p:nvSpPr>
        <p:spPr>
          <a:xfrm>
            <a:off x="574250" y="15450"/>
            <a:ext cx="10515600" cy="1325563"/>
          </a:xfrm>
        </p:spPr>
        <p:txBody>
          <a:bodyPr>
            <a:normAutofit/>
          </a:bodyPr>
          <a:lstStyle/>
          <a:p>
            <a:r>
              <a:rPr lang="en-US" sz="3200" b="1" dirty="0"/>
              <a:t>LOINC (Logical Observation Identifiers Names and Codes)</a:t>
            </a:r>
          </a:p>
        </p:txBody>
      </p:sp>
      <p:sp>
        <p:nvSpPr>
          <p:cNvPr id="3" name="Content Placeholder 2">
            <a:extLst>
              <a:ext uri="{FF2B5EF4-FFF2-40B4-BE49-F238E27FC236}">
                <a16:creationId xmlns:a16="http://schemas.microsoft.com/office/drawing/2014/main" id="{354CED3F-5E71-4798-AAA7-38A0D082A624}"/>
              </a:ext>
            </a:extLst>
          </p:cNvPr>
          <p:cNvSpPr>
            <a:spLocks noGrp="1"/>
          </p:cNvSpPr>
          <p:nvPr>
            <p:ph idx="1"/>
          </p:nvPr>
        </p:nvSpPr>
        <p:spPr>
          <a:xfrm>
            <a:off x="649664" y="1253331"/>
            <a:ext cx="10515600" cy="1866941"/>
          </a:xfrm>
        </p:spPr>
        <p:txBody>
          <a:bodyPr>
            <a:normAutofit fontScale="92500"/>
          </a:bodyPr>
          <a:lstStyle/>
          <a:p>
            <a:r>
              <a:rPr lang="en-US" dirty="0"/>
              <a:t>The international standard for identifying health measurements, observations, and documents.</a:t>
            </a:r>
          </a:p>
          <a:p>
            <a:pPr fontAlgn="base"/>
            <a:r>
              <a:rPr lang="en-US" dirty="0"/>
              <a:t>LOINC is the global lingua franca for identifying tests and observations.</a:t>
            </a:r>
            <a:br>
              <a:rPr lang="en-US" dirty="0"/>
            </a:br>
            <a:endParaRPr lang="en-US" dirty="0"/>
          </a:p>
        </p:txBody>
      </p:sp>
      <p:pic>
        <p:nvPicPr>
          <p:cNvPr id="4" name="Picture 3">
            <a:extLst>
              <a:ext uri="{FF2B5EF4-FFF2-40B4-BE49-F238E27FC236}">
                <a16:creationId xmlns:a16="http://schemas.microsoft.com/office/drawing/2014/main" id="{ADD0F1CA-8C72-442F-8E38-1D0BFD920C30}"/>
              </a:ext>
            </a:extLst>
          </p:cNvPr>
          <p:cNvPicPr>
            <a:picLocks noChangeAspect="1"/>
          </p:cNvPicPr>
          <p:nvPr/>
        </p:nvPicPr>
        <p:blipFill>
          <a:blip r:embed="rId2"/>
          <a:stretch>
            <a:fillRect/>
          </a:stretch>
        </p:blipFill>
        <p:spPr>
          <a:xfrm>
            <a:off x="1542571" y="2753111"/>
            <a:ext cx="7143750" cy="3990975"/>
          </a:xfrm>
          <a:prstGeom prst="rect">
            <a:avLst/>
          </a:prstGeom>
        </p:spPr>
      </p:pic>
      <p:sp>
        <p:nvSpPr>
          <p:cNvPr id="5" name="TextBox 4">
            <a:extLst>
              <a:ext uri="{FF2B5EF4-FFF2-40B4-BE49-F238E27FC236}">
                <a16:creationId xmlns:a16="http://schemas.microsoft.com/office/drawing/2014/main" id="{854E924B-8CD8-4106-A201-04E9819F67B0}"/>
              </a:ext>
            </a:extLst>
          </p:cNvPr>
          <p:cNvSpPr txBox="1"/>
          <p:nvPr/>
        </p:nvSpPr>
        <p:spPr>
          <a:xfrm>
            <a:off x="143419" y="3120272"/>
            <a:ext cx="1705260" cy="1754326"/>
          </a:xfrm>
          <a:prstGeom prst="rect">
            <a:avLst/>
          </a:prstGeom>
          <a:noFill/>
        </p:spPr>
        <p:txBody>
          <a:bodyPr wrap="square" rtlCol="0">
            <a:spAutoFit/>
          </a:bodyPr>
          <a:lstStyle/>
          <a:p>
            <a:r>
              <a:rPr lang="en-US" dirty="0"/>
              <a:t>a LOINC code identifies the question and a SNOMED CT code represents the answer</a:t>
            </a:r>
          </a:p>
        </p:txBody>
      </p:sp>
      <p:pic>
        <p:nvPicPr>
          <p:cNvPr id="6" name="Picture 5">
            <a:extLst>
              <a:ext uri="{FF2B5EF4-FFF2-40B4-BE49-F238E27FC236}">
                <a16:creationId xmlns:a16="http://schemas.microsoft.com/office/drawing/2014/main" id="{1AD90B78-9E52-48DF-9080-97995275DCC2}"/>
              </a:ext>
            </a:extLst>
          </p:cNvPr>
          <p:cNvPicPr>
            <a:picLocks noChangeAspect="1"/>
          </p:cNvPicPr>
          <p:nvPr/>
        </p:nvPicPr>
        <p:blipFill>
          <a:blip r:embed="rId3"/>
          <a:stretch>
            <a:fillRect/>
          </a:stretch>
        </p:blipFill>
        <p:spPr>
          <a:xfrm>
            <a:off x="10299275" y="423175"/>
            <a:ext cx="1581150" cy="1381125"/>
          </a:xfrm>
          <a:prstGeom prst="rect">
            <a:avLst/>
          </a:prstGeom>
        </p:spPr>
      </p:pic>
      <p:pic>
        <p:nvPicPr>
          <p:cNvPr id="7" name="Picture 6">
            <a:extLst>
              <a:ext uri="{FF2B5EF4-FFF2-40B4-BE49-F238E27FC236}">
                <a16:creationId xmlns:a16="http://schemas.microsoft.com/office/drawing/2014/main" id="{DA340075-7ADF-41E1-81D3-C28F5A80C871}"/>
              </a:ext>
            </a:extLst>
          </p:cNvPr>
          <p:cNvPicPr>
            <a:picLocks noChangeAspect="1"/>
          </p:cNvPicPr>
          <p:nvPr/>
        </p:nvPicPr>
        <p:blipFill>
          <a:blip r:embed="rId4"/>
          <a:stretch>
            <a:fillRect/>
          </a:stretch>
        </p:blipFill>
        <p:spPr>
          <a:xfrm>
            <a:off x="9084720" y="2599877"/>
            <a:ext cx="2612335" cy="3990975"/>
          </a:xfrm>
          <a:prstGeom prst="rect">
            <a:avLst/>
          </a:prstGeom>
        </p:spPr>
      </p:pic>
    </p:spTree>
    <p:extLst>
      <p:ext uri="{BB962C8B-B14F-4D97-AF65-F5344CB8AC3E}">
        <p14:creationId xmlns:p14="http://schemas.microsoft.com/office/powerpoint/2010/main" val="809611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C1BE-BB56-436A-B454-1902B4D82797}"/>
              </a:ext>
            </a:extLst>
          </p:cNvPr>
          <p:cNvSpPr>
            <a:spLocks noGrp="1"/>
          </p:cNvSpPr>
          <p:nvPr>
            <p:ph type="title"/>
          </p:nvPr>
        </p:nvSpPr>
        <p:spPr/>
        <p:txBody>
          <a:bodyPr/>
          <a:lstStyle/>
          <a:p>
            <a:r>
              <a:rPr lang="en-US" dirty="0"/>
              <a:t>RxNorm in Clinical Research</a:t>
            </a:r>
          </a:p>
        </p:txBody>
      </p:sp>
      <p:sp>
        <p:nvSpPr>
          <p:cNvPr id="3" name="Content Placeholder 2">
            <a:extLst>
              <a:ext uri="{FF2B5EF4-FFF2-40B4-BE49-F238E27FC236}">
                <a16:creationId xmlns:a16="http://schemas.microsoft.com/office/drawing/2014/main" id="{BADCE099-6245-4E72-91E7-6C232CE65958}"/>
              </a:ext>
            </a:extLst>
          </p:cNvPr>
          <p:cNvSpPr>
            <a:spLocks noGrp="1"/>
          </p:cNvSpPr>
          <p:nvPr>
            <p:ph idx="1"/>
          </p:nvPr>
        </p:nvSpPr>
        <p:spPr>
          <a:xfrm>
            <a:off x="609600" y="1600202"/>
            <a:ext cx="10972800" cy="4481570"/>
          </a:xfrm>
        </p:spPr>
        <p:txBody>
          <a:bodyPr/>
          <a:lstStyle/>
          <a:p>
            <a:r>
              <a:rPr lang="en-US" dirty="0"/>
              <a:t>RxNorm allows population-based studies of prescription drugs.</a:t>
            </a:r>
          </a:p>
          <a:p>
            <a:pPr lvl="1"/>
            <a:r>
              <a:rPr lang="en-US" dirty="0"/>
              <a:t>Joe is taking an opioid. </a:t>
            </a:r>
          </a:p>
          <a:p>
            <a:pPr lvl="1"/>
            <a:r>
              <a:rPr lang="en-US" dirty="0"/>
              <a:t>Researchers want to know about the prescribing patterns in Joe’s county.</a:t>
            </a:r>
          </a:p>
          <a:p>
            <a:pPr lvl="1"/>
            <a:r>
              <a:rPr lang="en-US" b="1" dirty="0"/>
              <a:t>Prescription medications already coded with RxNorm can yield faster results.</a:t>
            </a:r>
          </a:p>
          <a:p>
            <a:endParaRPr lang="en-US" dirty="0"/>
          </a:p>
        </p:txBody>
      </p:sp>
      <p:grpSp>
        <p:nvGrpSpPr>
          <p:cNvPr id="4" name="Group 3" descr="A series of icons to indicate Joe's community, including a group of three men, a woman, a group of two men and two women, a family, an elderly man, a group of three people, and another family.">
            <a:extLst>
              <a:ext uri="{FF2B5EF4-FFF2-40B4-BE49-F238E27FC236}">
                <a16:creationId xmlns:a16="http://schemas.microsoft.com/office/drawing/2014/main" id="{3922B7AE-D698-475D-BFE7-125E3782F67C}"/>
              </a:ext>
            </a:extLst>
          </p:cNvPr>
          <p:cNvGrpSpPr/>
          <p:nvPr/>
        </p:nvGrpSpPr>
        <p:grpSpPr>
          <a:xfrm>
            <a:off x="1676400" y="5105400"/>
            <a:ext cx="9372600" cy="1290886"/>
            <a:chOff x="1933686" y="4897250"/>
            <a:chExt cx="9209214" cy="1367086"/>
          </a:xfrm>
        </p:grpSpPr>
        <p:grpSp>
          <p:nvGrpSpPr>
            <p:cNvPr id="6" name="Graphic 5" descr="Woman">
              <a:extLst>
                <a:ext uri="{FF2B5EF4-FFF2-40B4-BE49-F238E27FC236}">
                  <a16:creationId xmlns:a16="http://schemas.microsoft.com/office/drawing/2014/main" id="{9423EF9C-66A7-401E-A625-D47EC6BF9338}"/>
                </a:ext>
              </a:extLst>
            </p:cNvPr>
            <p:cNvGrpSpPr/>
            <p:nvPr/>
          </p:nvGrpSpPr>
          <p:grpSpPr>
            <a:xfrm>
              <a:off x="3394839" y="4908174"/>
              <a:ext cx="428625" cy="866775"/>
              <a:chOff x="4821593" y="3422725"/>
              <a:chExt cx="428625" cy="866775"/>
            </a:xfrm>
          </p:grpSpPr>
          <p:sp>
            <p:nvSpPr>
              <p:cNvPr id="41" name="Freeform: Shape 40">
                <a:extLst>
                  <a:ext uri="{FF2B5EF4-FFF2-40B4-BE49-F238E27FC236}">
                    <a16:creationId xmlns:a16="http://schemas.microsoft.com/office/drawing/2014/main" id="{FD974EF8-BAAA-4A4B-AD9E-8349BA124B14}"/>
                  </a:ext>
                </a:extLst>
              </p:cNvPr>
              <p:cNvSpPr/>
              <p:nvPr/>
            </p:nvSpPr>
            <p:spPr>
              <a:xfrm>
                <a:off x="4956409" y="3422725"/>
                <a:ext cx="161925" cy="161925"/>
              </a:xfrm>
              <a:custGeom>
                <a:avLst/>
                <a:gdLst>
                  <a:gd name="connsiteX0" fmla="*/ 159544 w 161925"/>
                  <a:gd name="connsiteY0" fmla="*/ 83344 h 161925"/>
                  <a:gd name="connsiteX1" fmla="*/ 83344 w 161925"/>
                  <a:gd name="connsiteY1" fmla="*/ 159544 h 161925"/>
                  <a:gd name="connsiteX2" fmla="*/ 7144 w 161925"/>
                  <a:gd name="connsiteY2" fmla="*/ 83344 h 161925"/>
                  <a:gd name="connsiteX3" fmla="*/ 83344 w 161925"/>
                  <a:gd name="connsiteY3" fmla="*/ 7144 h 161925"/>
                  <a:gd name="connsiteX4" fmla="*/ 159544 w 161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544" y="83344"/>
                    </a:moveTo>
                    <a:cubicBezTo>
                      <a:pt x="159544" y="125428"/>
                      <a:pt x="125428" y="159544"/>
                      <a:pt x="83344" y="159544"/>
                    </a:cubicBezTo>
                    <a:cubicBezTo>
                      <a:pt x="41260" y="159544"/>
                      <a:pt x="7144" y="125428"/>
                      <a:pt x="7144" y="83344"/>
                    </a:cubicBezTo>
                    <a:cubicBezTo>
                      <a:pt x="7144" y="41260"/>
                      <a:pt x="41260" y="7144"/>
                      <a:pt x="83344" y="7144"/>
                    </a:cubicBezTo>
                    <a:cubicBezTo>
                      <a:pt x="125428" y="7144"/>
                      <a:pt x="159544" y="41260"/>
                      <a:pt x="159544" y="83344"/>
                    </a:cubicBezTo>
                    <a:close/>
                  </a:path>
                </a:pathLst>
              </a:custGeom>
              <a:solidFill>
                <a:srgbClr val="00000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13EA90-F4C1-4D85-8A9E-96818E04BF4F}"/>
                  </a:ext>
                </a:extLst>
              </p:cNvPr>
              <p:cNvSpPr/>
              <p:nvPr/>
            </p:nvSpPr>
            <p:spPr>
              <a:xfrm>
                <a:off x="4821593" y="3594175"/>
                <a:ext cx="428625" cy="695325"/>
              </a:xfrm>
              <a:custGeom>
                <a:avLst/>
                <a:gdLst>
                  <a:gd name="connsiteX0" fmla="*/ 425805 w 428625"/>
                  <a:gd name="connsiteY0" fmla="*/ 300514 h 695325"/>
                  <a:gd name="connsiteX1" fmla="*/ 357225 w 428625"/>
                  <a:gd name="connsiteY1" fmla="*/ 64294 h 695325"/>
                  <a:gd name="connsiteX2" fmla="*/ 341985 w 428625"/>
                  <a:gd name="connsiteY2" fmla="*/ 43339 h 695325"/>
                  <a:gd name="connsiteX3" fmla="*/ 261975 w 428625"/>
                  <a:gd name="connsiteY3" fmla="*/ 10954 h 695325"/>
                  <a:gd name="connsiteX4" fmla="*/ 218160 w 428625"/>
                  <a:gd name="connsiteY4" fmla="*/ 7144 h 695325"/>
                  <a:gd name="connsiteX5" fmla="*/ 174345 w 428625"/>
                  <a:gd name="connsiteY5" fmla="*/ 10954 h 695325"/>
                  <a:gd name="connsiteX6" fmla="*/ 94335 w 428625"/>
                  <a:gd name="connsiteY6" fmla="*/ 43339 h 695325"/>
                  <a:gd name="connsiteX7" fmla="*/ 79095 w 428625"/>
                  <a:gd name="connsiteY7" fmla="*/ 64294 h 695325"/>
                  <a:gd name="connsiteX8" fmla="*/ 8610 w 428625"/>
                  <a:gd name="connsiteY8" fmla="*/ 300514 h 695325"/>
                  <a:gd name="connsiteX9" fmla="*/ 35280 w 428625"/>
                  <a:gd name="connsiteY9" fmla="*/ 348139 h 695325"/>
                  <a:gd name="connsiteX10" fmla="*/ 46710 w 428625"/>
                  <a:gd name="connsiteY10" fmla="*/ 350044 h 695325"/>
                  <a:gd name="connsiteX11" fmla="*/ 82905 w 428625"/>
                  <a:gd name="connsiteY11" fmla="*/ 323374 h 695325"/>
                  <a:gd name="connsiteX12" fmla="*/ 141960 w 428625"/>
                  <a:gd name="connsiteY12" fmla="*/ 123349 h 695325"/>
                  <a:gd name="connsiteX13" fmla="*/ 141960 w 428625"/>
                  <a:gd name="connsiteY13" fmla="*/ 190024 h 695325"/>
                  <a:gd name="connsiteX14" fmla="*/ 71475 w 428625"/>
                  <a:gd name="connsiteY14" fmla="*/ 426244 h 695325"/>
                  <a:gd name="connsiteX15" fmla="*/ 122910 w 428625"/>
                  <a:gd name="connsiteY15" fmla="*/ 426244 h 695325"/>
                  <a:gd name="connsiteX16" fmla="*/ 122910 w 428625"/>
                  <a:gd name="connsiteY16" fmla="*/ 692944 h 695325"/>
                  <a:gd name="connsiteX17" fmla="*/ 199110 w 428625"/>
                  <a:gd name="connsiteY17" fmla="*/ 692944 h 695325"/>
                  <a:gd name="connsiteX18" fmla="*/ 199110 w 428625"/>
                  <a:gd name="connsiteY18" fmla="*/ 426244 h 695325"/>
                  <a:gd name="connsiteX19" fmla="*/ 237210 w 428625"/>
                  <a:gd name="connsiteY19" fmla="*/ 426244 h 695325"/>
                  <a:gd name="connsiteX20" fmla="*/ 237210 w 428625"/>
                  <a:gd name="connsiteY20" fmla="*/ 692944 h 695325"/>
                  <a:gd name="connsiteX21" fmla="*/ 313410 w 428625"/>
                  <a:gd name="connsiteY21" fmla="*/ 692944 h 695325"/>
                  <a:gd name="connsiteX22" fmla="*/ 313410 w 428625"/>
                  <a:gd name="connsiteY22" fmla="*/ 426244 h 695325"/>
                  <a:gd name="connsiteX23" fmla="*/ 364845 w 428625"/>
                  <a:gd name="connsiteY23" fmla="*/ 426244 h 695325"/>
                  <a:gd name="connsiteX24" fmla="*/ 294360 w 428625"/>
                  <a:gd name="connsiteY24" fmla="*/ 190024 h 695325"/>
                  <a:gd name="connsiteX25" fmla="*/ 294360 w 428625"/>
                  <a:gd name="connsiteY25" fmla="*/ 123349 h 695325"/>
                  <a:gd name="connsiteX26" fmla="*/ 353415 w 428625"/>
                  <a:gd name="connsiteY26" fmla="*/ 323374 h 695325"/>
                  <a:gd name="connsiteX27" fmla="*/ 389610 w 428625"/>
                  <a:gd name="connsiteY27" fmla="*/ 350044 h 695325"/>
                  <a:gd name="connsiteX28" fmla="*/ 401040 w 428625"/>
                  <a:gd name="connsiteY28" fmla="*/ 348139 h 695325"/>
                  <a:gd name="connsiteX29" fmla="*/ 425805 w 428625"/>
                  <a:gd name="connsiteY29" fmla="*/ 30051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8625" h="695325">
                    <a:moveTo>
                      <a:pt x="425805" y="300514"/>
                    </a:moveTo>
                    <a:lnTo>
                      <a:pt x="357225" y="64294"/>
                    </a:lnTo>
                    <a:cubicBezTo>
                      <a:pt x="355320" y="54769"/>
                      <a:pt x="349605" y="47149"/>
                      <a:pt x="341985" y="43339"/>
                    </a:cubicBezTo>
                    <a:cubicBezTo>
                      <a:pt x="319125" y="28099"/>
                      <a:pt x="292455" y="18574"/>
                      <a:pt x="261975" y="10954"/>
                    </a:cubicBezTo>
                    <a:cubicBezTo>
                      <a:pt x="246735" y="9049"/>
                      <a:pt x="233400" y="7144"/>
                      <a:pt x="218160" y="7144"/>
                    </a:cubicBezTo>
                    <a:cubicBezTo>
                      <a:pt x="202920" y="7144"/>
                      <a:pt x="189585" y="9049"/>
                      <a:pt x="174345" y="10954"/>
                    </a:cubicBezTo>
                    <a:cubicBezTo>
                      <a:pt x="143865" y="16669"/>
                      <a:pt x="117195" y="28099"/>
                      <a:pt x="94335" y="43339"/>
                    </a:cubicBezTo>
                    <a:cubicBezTo>
                      <a:pt x="86715" y="49054"/>
                      <a:pt x="81000" y="54769"/>
                      <a:pt x="79095" y="64294"/>
                    </a:cubicBezTo>
                    <a:lnTo>
                      <a:pt x="8610" y="300514"/>
                    </a:lnTo>
                    <a:cubicBezTo>
                      <a:pt x="2895" y="321469"/>
                      <a:pt x="14325" y="342424"/>
                      <a:pt x="35280" y="348139"/>
                    </a:cubicBezTo>
                    <a:cubicBezTo>
                      <a:pt x="39090" y="350044"/>
                      <a:pt x="42900" y="350044"/>
                      <a:pt x="46710" y="350044"/>
                    </a:cubicBezTo>
                    <a:cubicBezTo>
                      <a:pt x="63855" y="350044"/>
                      <a:pt x="79095" y="338614"/>
                      <a:pt x="82905" y="323374"/>
                    </a:cubicBezTo>
                    <a:lnTo>
                      <a:pt x="141960" y="123349"/>
                    </a:lnTo>
                    <a:lnTo>
                      <a:pt x="141960" y="190024"/>
                    </a:lnTo>
                    <a:lnTo>
                      <a:pt x="71475" y="426244"/>
                    </a:lnTo>
                    <a:lnTo>
                      <a:pt x="122910" y="426244"/>
                    </a:lnTo>
                    <a:lnTo>
                      <a:pt x="122910" y="692944"/>
                    </a:lnTo>
                    <a:lnTo>
                      <a:pt x="199110" y="692944"/>
                    </a:lnTo>
                    <a:lnTo>
                      <a:pt x="199110" y="426244"/>
                    </a:lnTo>
                    <a:lnTo>
                      <a:pt x="237210" y="426244"/>
                    </a:lnTo>
                    <a:lnTo>
                      <a:pt x="237210" y="692944"/>
                    </a:lnTo>
                    <a:lnTo>
                      <a:pt x="313410" y="692944"/>
                    </a:lnTo>
                    <a:lnTo>
                      <a:pt x="313410" y="426244"/>
                    </a:lnTo>
                    <a:lnTo>
                      <a:pt x="364845" y="426244"/>
                    </a:lnTo>
                    <a:lnTo>
                      <a:pt x="294360" y="190024"/>
                    </a:lnTo>
                    <a:lnTo>
                      <a:pt x="294360" y="123349"/>
                    </a:lnTo>
                    <a:lnTo>
                      <a:pt x="353415" y="323374"/>
                    </a:lnTo>
                    <a:cubicBezTo>
                      <a:pt x="359130" y="340519"/>
                      <a:pt x="374370" y="350044"/>
                      <a:pt x="389610" y="350044"/>
                    </a:cubicBezTo>
                    <a:cubicBezTo>
                      <a:pt x="393420" y="350044"/>
                      <a:pt x="397230" y="350044"/>
                      <a:pt x="401040" y="348139"/>
                    </a:cubicBezTo>
                    <a:cubicBezTo>
                      <a:pt x="420090" y="342424"/>
                      <a:pt x="431520" y="321469"/>
                      <a:pt x="425805" y="300514"/>
                    </a:cubicBezTo>
                    <a:close/>
                  </a:path>
                </a:pathLst>
              </a:custGeom>
              <a:solidFill>
                <a:srgbClr val="000000"/>
              </a:solidFill>
              <a:ln w="9525" cap="flat">
                <a:noFill/>
                <a:prstDash val="solid"/>
                <a:miter/>
              </a:ln>
            </p:spPr>
            <p:txBody>
              <a:bodyPr rtlCol="0" anchor="ctr"/>
              <a:lstStyle/>
              <a:p>
                <a:endParaRPr lang="en-US"/>
              </a:p>
            </p:txBody>
          </p:sp>
        </p:grpSp>
        <p:grpSp>
          <p:nvGrpSpPr>
            <p:cNvPr id="7" name="Graphic 7" descr="Family with boy">
              <a:extLst>
                <a:ext uri="{FF2B5EF4-FFF2-40B4-BE49-F238E27FC236}">
                  <a16:creationId xmlns:a16="http://schemas.microsoft.com/office/drawing/2014/main" id="{C475C251-99FE-4EF4-8065-A9124F4E0E28}"/>
                </a:ext>
              </a:extLst>
            </p:cNvPr>
            <p:cNvGrpSpPr/>
            <p:nvPr/>
          </p:nvGrpSpPr>
          <p:grpSpPr>
            <a:xfrm>
              <a:off x="10228500" y="5049650"/>
              <a:ext cx="914400" cy="914400"/>
              <a:chOff x="4731600" y="3551294"/>
              <a:chExt cx="914400" cy="914400"/>
            </a:xfrm>
          </p:grpSpPr>
          <p:sp>
            <p:nvSpPr>
              <p:cNvPr id="37" name="Freeform: Shape 36">
                <a:extLst>
                  <a:ext uri="{FF2B5EF4-FFF2-40B4-BE49-F238E27FC236}">
                    <a16:creationId xmlns:a16="http://schemas.microsoft.com/office/drawing/2014/main" id="{EEBF8130-DCBF-4947-AC12-7488D78148C4}"/>
                  </a:ext>
                </a:extLst>
              </p:cNvPr>
              <p:cNvSpPr/>
              <p:nvPr/>
            </p:nvSpPr>
            <p:spPr>
              <a:xfrm>
                <a:off x="4876856" y="3620350"/>
                <a:ext cx="142875" cy="142875"/>
              </a:xfrm>
              <a:custGeom>
                <a:avLst/>
                <a:gdLst>
                  <a:gd name="connsiteX0" fmla="*/ 140494 w 142875"/>
                  <a:gd name="connsiteY0" fmla="*/ 73819 h 142875"/>
                  <a:gd name="connsiteX1" fmla="*/ 73819 w 142875"/>
                  <a:gd name="connsiteY1" fmla="*/ 140494 h 142875"/>
                  <a:gd name="connsiteX2" fmla="*/ 7144 w 142875"/>
                  <a:gd name="connsiteY2" fmla="*/ 73819 h 142875"/>
                  <a:gd name="connsiteX3" fmla="*/ 73819 w 142875"/>
                  <a:gd name="connsiteY3" fmla="*/ 7144 h 142875"/>
                  <a:gd name="connsiteX4" fmla="*/ 140494 w 142875"/>
                  <a:gd name="connsiteY4" fmla="*/ 7381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0494" y="73819"/>
                    </a:moveTo>
                    <a:cubicBezTo>
                      <a:pt x="140494" y="110642"/>
                      <a:pt x="110642" y="140494"/>
                      <a:pt x="73819" y="140494"/>
                    </a:cubicBezTo>
                    <a:cubicBezTo>
                      <a:pt x="36995" y="140494"/>
                      <a:pt x="7144" y="110642"/>
                      <a:pt x="7144" y="73819"/>
                    </a:cubicBezTo>
                    <a:cubicBezTo>
                      <a:pt x="7144" y="36995"/>
                      <a:pt x="36995" y="7144"/>
                      <a:pt x="73819" y="7144"/>
                    </a:cubicBezTo>
                    <a:cubicBezTo>
                      <a:pt x="110642" y="7144"/>
                      <a:pt x="140494" y="36995"/>
                      <a:pt x="140494" y="73819"/>
                    </a:cubicBez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878A05A-742E-4443-9714-D841AAFF8DCA}"/>
                  </a:ext>
                </a:extLst>
              </p:cNvPr>
              <p:cNvSpPr/>
              <p:nvPr/>
            </p:nvSpPr>
            <p:spPr>
              <a:xfrm>
                <a:off x="5162606" y="3620350"/>
                <a:ext cx="142875" cy="142875"/>
              </a:xfrm>
              <a:custGeom>
                <a:avLst/>
                <a:gdLst>
                  <a:gd name="connsiteX0" fmla="*/ 140494 w 142875"/>
                  <a:gd name="connsiteY0" fmla="*/ 73819 h 142875"/>
                  <a:gd name="connsiteX1" fmla="*/ 73819 w 142875"/>
                  <a:gd name="connsiteY1" fmla="*/ 140494 h 142875"/>
                  <a:gd name="connsiteX2" fmla="*/ 7144 w 142875"/>
                  <a:gd name="connsiteY2" fmla="*/ 73819 h 142875"/>
                  <a:gd name="connsiteX3" fmla="*/ 73819 w 142875"/>
                  <a:gd name="connsiteY3" fmla="*/ 7144 h 142875"/>
                  <a:gd name="connsiteX4" fmla="*/ 140494 w 142875"/>
                  <a:gd name="connsiteY4" fmla="*/ 7381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0494" y="73819"/>
                    </a:moveTo>
                    <a:cubicBezTo>
                      <a:pt x="140494" y="110642"/>
                      <a:pt x="110642" y="140494"/>
                      <a:pt x="73819" y="140494"/>
                    </a:cubicBezTo>
                    <a:cubicBezTo>
                      <a:pt x="36995" y="140494"/>
                      <a:pt x="7144" y="110642"/>
                      <a:pt x="7144" y="73819"/>
                    </a:cubicBezTo>
                    <a:cubicBezTo>
                      <a:pt x="7144" y="36995"/>
                      <a:pt x="36995" y="7144"/>
                      <a:pt x="73819" y="7144"/>
                    </a:cubicBezTo>
                    <a:cubicBezTo>
                      <a:pt x="110642" y="7144"/>
                      <a:pt x="140494" y="36995"/>
                      <a:pt x="140494" y="73819"/>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7DD19D2-D4B0-4EF8-A9F4-4CEB740157C7}"/>
                  </a:ext>
                </a:extLst>
              </p:cNvPr>
              <p:cNvSpPr/>
              <p:nvPr/>
            </p:nvSpPr>
            <p:spPr>
              <a:xfrm>
                <a:off x="5438831" y="4029925"/>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5D1A2BB-958C-42DB-B134-B65A1BEEB6C5}"/>
                  </a:ext>
                </a:extLst>
              </p:cNvPr>
              <p:cNvSpPr/>
              <p:nvPr/>
            </p:nvSpPr>
            <p:spPr>
              <a:xfrm>
                <a:off x="4772530" y="3772750"/>
                <a:ext cx="828675" cy="619125"/>
              </a:xfrm>
              <a:custGeom>
                <a:avLst/>
                <a:gdLst>
                  <a:gd name="connsiteX0" fmla="*/ 823940 w 828675"/>
                  <a:gd name="connsiteY0" fmla="*/ 485299 h 619125"/>
                  <a:gd name="connsiteX1" fmla="*/ 790603 w 828675"/>
                  <a:gd name="connsiteY1" fmla="*/ 405289 h 619125"/>
                  <a:gd name="connsiteX2" fmla="*/ 741072 w 828675"/>
                  <a:gd name="connsiteY2" fmla="*/ 370999 h 619125"/>
                  <a:gd name="connsiteX3" fmla="*/ 721070 w 828675"/>
                  <a:gd name="connsiteY3" fmla="*/ 369094 h 619125"/>
                  <a:gd name="connsiteX4" fmla="*/ 673445 w 828675"/>
                  <a:gd name="connsiteY4" fmla="*/ 369094 h 619125"/>
                  <a:gd name="connsiteX5" fmla="*/ 633440 w 828675"/>
                  <a:gd name="connsiteY5" fmla="*/ 301466 h 619125"/>
                  <a:gd name="connsiteX6" fmla="*/ 634393 w 828675"/>
                  <a:gd name="connsiteY6" fmla="*/ 287179 h 619125"/>
                  <a:gd name="connsiteX7" fmla="*/ 589625 w 828675"/>
                  <a:gd name="connsiteY7" fmla="*/ 62389 h 619125"/>
                  <a:gd name="connsiteX8" fmla="*/ 521997 w 828675"/>
                  <a:gd name="connsiteY8" fmla="*/ 17621 h 619125"/>
                  <a:gd name="connsiteX9" fmla="*/ 462942 w 828675"/>
                  <a:gd name="connsiteY9" fmla="*/ 7144 h 619125"/>
                  <a:gd name="connsiteX10" fmla="*/ 403887 w 828675"/>
                  <a:gd name="connsiteY10" fmla="*/ 17621 h 619125"/>
                  <a:gd name="connsiteX11" fmla="*/ 336260 w 828675"/>
                  <a:gd name="connsiteY11" fmla="*/ 62389 h 619125"/>
                  <a:gd name="connsiteX12" fmla="*/ 321020 w 828675"/>
                  <a:gd name="connsiteY12" fmla="*/ 147161 h 619125"/>
                  <a:gd name="connsiteX13" fmla="*/ 303875 w 828675"/>
                  <a:gd name="connsiteY13" fmla="*/ 62389 h 619125"/>
                  <a:gd name="connsiteX14" fmla="*/ 236247 w 828675"/>
                  <a:gd name="connsiteY14" fmla="*/ 17621 h 619125"/>
                  <a:gd name="connsiteX15" fmla="*/ 177192 w 828675"/>
                  <a:gd name="connsiteY15" fmla="*/ 7144 h 619125"/>
                  <a:gd name="connsiteX16" fmla="*/ 118137 w 828675"/>
                  <a:gd name="connsiteY16" fmla="*/ 17621 h 619125"/>
                  <a:gd name="connsiteX17" fmla="*/ 50510 w 828675"/>
                  <a:gd name="connsiteY17" fmla="*/ 62389 h 619125"/>
                  <a:gd name="connsiteX18" fmla="*/ 7647 w 828675"/>
                  <a:gd name="connsiteY18" fmla="*/ 287179 h 619125"/>
                  <a:gd name="connsiteX19" fmla="*/ 30507 w 828675"/>
                  <a:gd name="connsiteY19" fmla="*/ 320516 h 619125"/>
                  <a:gd name="connsiteX20" fmla="*/ 35270 w 828675"/>
                  <a:gd name="connsiteY20" fmla="*/ 321469 h 619125"/>
                  <a:gd name="connsiteX21" fmla="*/ 62892 w 828675"/>
                  <a:gd name="connsiteY21" fmla="*/ 298609 h 619125"/>
                  <a:gd name="connsiteX22" fmla="*/ 101945 w 828675"/>
                  <a:gd name="connsiteY22" fmla="*/ 105251 h 619125"/>
                  <a:gd name="connsiteX23" fmla="*/ 101945 w 828675"/>
                  <a:gd name="connsiteY23" fmla="*/ 616744 h 619125"/>
                  <a:gd name="connsiteX24" fmla="*/ 159095 w 828675"/>
                  <a:gd name="connsiteY24" fmla="*/ 616744 h 619125"/>
                  <a:gd name="connsiteX25" fmla="*/ 159095 w 828675"/>
                  <a:gd name="connsiteY25" fmla="*/ 321469 h 619125"/>
                  <a:gd name="connsiteX26" fmla="*/ 197195 w 828675"/>
                  <a:gd name="connsiteY26" fmla="*/ 321469 h 619125"/>
                  <a:gd name="connsiteX27" fmla="*/ 197195 w 828675"/>
                  <a:gd name="connsiteY27" fmla="*/ 616744 h 619125"/>
                  <a:gd name="connsiteX28" fmla="*/ 254345 w 828675"/>
                  <a:gd name="connsiteY28" fmla="*/ 616744 h 619125"/>
                  <a:gd name="connsiteX29" fmla="*/ 254345 w 828675"/>
                  <a:gd name="connsiteY29" fmla="*/ 105251 h 619125"/>
                  <a:gd name="connsiteX30" fmla="*/ 293397 w 828675"/>
                  <a:gd name="connsiteY30" fmla="*/ 298609 h 619125"/>
                  <a:gd name="connsiteX31" fmla="*/ 321020 w 828675"/>
                  <a:gd name="connsiteY31" fmla="*/ 321469 h 619125"/>
                  <a:gd name="connsiteX32" fmla="*/ 321020 w 828675"/>
                  <a:gd name="connsiteY32" fmla="*/ 321469 h 619125"/>
                  <a:gd name="connsiteX33" fmla="*/ 348642 w 828675"/>
                  <a:gd name="connsiteY33" fmla="*/ 298609 h 619125"/>
                  <a:gd name="connsiteX34" fmla="*/ 387695 w 828675"/>
                  <a:gd name="connsiteY34" fmla="*/ 105251 h 619125"/>
                  <a:gd name="connsiteX35" fmla="*/ 387695 w 828675"/>
                  <a:gd name="connsiteY35" fmla="*/ 209074 h 619125"/>
                  <a:gd name="connsiteX36" fmla="*/ 351500 w 828675"/>
                  <a:gd name="connsiteY36" fmla="*/ 389096 h 619125"/>
                  <a:gd name="connsiteX37" fmla="*/ 387695 w 828675"/>
                  <a:gd name="connsiteY37" fmla="*/ 389096 h 619125"/>
                  <a:gd name="connsiteX38" fmla="*/ 387695 w 828675"/>
                  <a:gd name="connsiteY38" fmla="*/ 616744 h 619125"/>
                  <a:gd name="connsiteX39" fmla="*/ 444845 w 828675"/>
                  <a:gd name="connsiteY39" fmla="*/ 616744 h 619125"/>
                  <a:gd name="connsiteX40" fmla="*/ 444845 w 828675"/>
                  <a:gd name="connsiteY40" fmla="*/ 388144 h 619125"/>
                  <a:gd name="connsiteX41" fmla="*/ 482945 w 828675"/>
                  <a:gd name="connsiteY41" fmla="*/ 388144 h 619125"/>
                  <a:gd name="connsiteX42" fmla="*/ 482945 w 828675"/>
                  <a:gd name="connsiteY42" fmla="*/ 616744 h 619125"/>
                  <a:gd name="connsiteX43" fmla="*/ 540095 w 828675"/>
                  <a:gd name="connsiteY43" fmla="*/ 616744 h 619125"/>
                  <a:gd name="connsiteX44" fmla="*/ 540095 w 828675"/>
                  <a:gd name="connsiteY44" fmla="*/ 389096 h 619125"/>
                  <a:gd name="connsiteX45" fmla="*/ 576290 w 828675"/>
                  <a:gd name="connsiteY45" fmla="*/ 389096 h 619125"/>
                  <a:gd name="connsiteX46" fmla="*/ 540095 w 828675"/>
                  <a:gd name="connsiteY46" fmla="*/ 209074 h 619125"/>
                  <a:gd name="connsiteX47" fmla="*/ 540095 w 828675"/>
                  <a:gd name="connsiteY47" fmla="*/ 105251 h 619125"/>
                  <a:gd name="connsiteX48" fmla="*/ 579147 w 828675"/>
                  <a:gd name="connsiteY48" fmla="*/ 298609 h 619125"/>
                  <a:gd name="connsiteX49" fmla="*/ 601055 w 828675"/>
                  <a:gd name="connsiteY49" fmla="*/ 320516 h 619125"/>
                  <a:gd name="connsiteX50" fmla="*/ 673445 w 828675"/>
                  <a:gd name="connsiteY50" fmla="*/ 443389 h 619125"/>
                  <a:gd name="connsiteX51" fmla="*/ 673445 w 828675"/>
                  <a:gd name="connsiteY51" fmla="*/ 616744 h 619125"/>
                  <a:gd name="connsiteX52" fmla="*/ 711545 w 828675"/>
                  <a:gd name="connsiteY52" fmla="*/ 616744 h 619125"/>
                  <a:gd name="connsiteX53" fmla="*/ 711545 w 828675"/>
                  <a:gd name="connsiteY53" fmla="*/ 502444 h 619125"/>
                  <a:gd name="connsiteX54" fmla="*/ 730595 w 828675"/>
                  <a:gd name="connsiteY54" fmla="*/ 502444 h 619125"/>
                  <a:gd name="connsiteX55" fmla="*/ 730595 w 828675"/>
                  <a:gd name="connsiteY55" fmla="*/ 616744 h 619125"/>
                  <a:gd name="connsiteX56" fmla="*/ 768695 w 828675"/>
                  <a:gd name="connsiteY56" fmla="*/ 616744 h 619125"/>
                  <a:gd name="connsiteX57" fmla="*/ 768695 w 828675"/>
                  <a:gd name="connsiteY57" fmla="*/ 451009 h 619125"/>
                  <a:gd name="connsiteX58" fmla="*/ 789650 w 828675"/>
                  <a:gd name="connsiteY58" fmla="*/ 500539 h 619125"/>
                  <a:gd name="connsiteX59" fmla="*/ 806795 w 828675"/>
                  <a:gd name="connsiteY59" fmla="*/ 511969 h 619125"/>
                  <a:gd name="connsiteX60" fmla="*/ 814415 w 828675"/>
                  <a:gd name="connsiteY60" fmla="*/ 510064 h 619125"/>
                  <a:gd name="connsiteX61" fmla="*/ 823940 w 828675"/>
                  <a:gd name="connsiteY61" fmla="*/ 4852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28675" h="619125">
                    <a:moveTo>
                      <a:pt x="823940" y="485299"/>
                    </a:moveTo>
                    <a:lnTo>
                      <a:pt x="790603" y="405289"/>
                    </a:lnTo>
                    <a:cubicBezTo>
                      <a:pt x="779172" y="389096"/>
                      <a:pt x="761075" y="376714"/>
                      <a:pt x="741072" y="370999"/>
                    </a:cubicBezTo>
                    <a:cubicBezTo>
                      <a:pt x="735357" y="370046"/>
                      <a:pt x="727737" y="369094"/>
                      <a:pt x="721070" y="369094"/>
                    </a:cubicBezTo>
                    <a:lnTo>
                      <a:pt x="673445" y="369094"/>
                    </a:lnTo>
                    <a:lnTo>
                      <a:pt x="633440" y="301466"/>
                    </a:lnTo>
                    <a:cubicBezTo>
                      <a:pt x="634393" y="296704"/>
                      <a:pt x="635345" y="291941"/>
                      <a:pt x="634393" y="287179"/>
                    </a:cubicBezTo>
                    <a:lnTo>
                      <a:pt x="589625" y="62389"/>
                    </a:lnTo>
                    <a:cubicBezTo>
                      <a:pt x="571528" y="42386"/>
                      <a:pt x="548668" y="27146"/>
                      <a:pt x="521997" y="17621"/>
                    </a:cubicBezTo>
                    <a:cubicBezTo>
                      <a:pt x="503900" y="10954"/>
                      <a:pt x="483897" y="7144"/>
                      <a:pt x="462942" y="7144"/>
                    </a:cubicBezTo>
                    <a:cubicBezTo>
                      <a:pt x="441987" y="7144"/>
                      <a:pt x="422937" y="10954"/>
                      <a:pt x="403887" y="17621"/>
                    </a:cubicBezTo>
                    <a:cubicBezTo>
                      <a:pt x="378170" y="27146"/>
                      <a:pt x="355310" y="42386"/>
                      <a:pt x="336260" y="62389"/>
                    </a:cubicBezTo>
                    <a:lnTo>
                      <a:pt x="321020" y="147161"/>
                    </a:lnTo>
                    <a:lnTo>
                      <a:pt x="303875" y="62389"/>
                    </a:lnTo>
                    <a:cubicBezTo>
                      <a:pt x="285777" y="42386"/>
                      <a:pt x="262917" y="27146"/>
                      <a:pt x="236247" y="17621"/>
                    </a:cubicBezTo>
                    <a:cubicBezTo>
                      <a:pt x="218150" y="10954"/>
                      <a:pt x="198147" y="7144"/>
                      <a:pt x="177192" y="7144"/>
                    </a:cubicBezTo>
                    <a:cubicBezTo>
                      <a:pt x="156237" y="7144"/>
                      <a:pt x="137187" y="10954"/>
                      <a:pt x="118137" y="17621"/>
                    </a:cubicBezTo>
                    <a:cubicBezTo>
                      <a:pt x="92420" y="27146"/>
                      <a:pt x="69560" y="42386"/>
                      <a:pt x="50510" y="62389"/>
                    </a:cubicBezTo>
                    <a:lnTo>
                      <a:pt x="7647" y="287179"/>
                    </a:lnTo>
                    <a:cubicBezTo>
                      <a:pt x="4790" y="302419"/>
                      <a:pt x="14315" y="317659"/>
                      <a:pt x="30507" y="320516"/>
                    </a:cubicBezTo>
                    <a:cubicBezTo>
                      <a:pt x="31460" y="321469"/>
                      <a:pt x="33365" y="321469"/>
                      <a:pt x="35270" y="321469"/>
                    </a:cubicBezTo>
                    <a:cubicBezTo>
                      <a:pt x="48605" y="321469"/>
                      <a:pt x="60987" y="311944"/>
                      <a:pt x="62892" y="298609"/>
                    </a:cubicBezTo>
                    <a:lnTo>
                      <a:pt x="101945" y="105251"/>
                    </a:lnTo>
                    <a:lnTo>
                      <a:pt x="101945" y="616744"/>
                    </a:lnTo>
                    <a:lnTo>
                      <a:pt x="159095" y="616744"/>
                    </a:lnTo>
                    <a:lnTo>
                      <a:pt x="159095" y="321469"/>
                    </a:lnTo>
                    <a:lnTo>
                      <a:pt x="197195" y="321469"/>
                    </a:lnTo>
                    <a:lnTo>
                      <a:pt x="197195" y="616744"/>
                    </a:lnTo>
                    <a:lnTo>
                      <a:pt x="254345" y="616744"/>
                    </a:lnTo>
                    <a:lnTo>
                      <a:pt x="254345" y="105251"/>
                    </a:lnTo>
                    <a:lnTo>
                      <a:pt x="293397" y="298609"/>
                    </a:lnTo>
                    <a:cubicBezTo>
                      <a:pt x="295302" y="311944"/>
                      <a:pt x="307685" y="321469"/>
                      <a:pt x="321020" y="321469"/>
                    </a:cubicBezTo>
                    <a:lnTo>
                      <a:pt x="321020" y="321469"/>
                    </a:lnTo>
                    <a:cubicBezTo>
                      <a:pt x="334355" y="321469"/>
                      <a:pt x="346737" y="311944"/>
                      <a:pt x="348642" y="298609"/>
                    </a:cubicBezTo>
                    <a:lnTo>
                      <a:pt x="387695" y="105251"/>
                    </a:lnTo>
                    <a:lnTo>
                      <a:pt x="387695" y="209074"/>
                    </a:lnTo>
                    <a:lnTo>
                      <a:pt x="351500" y="389096"/>
                    </a:lnTo>
                    <a:lnTo>
                      <a:pt x="387695" y="389096"/>
                    </a:lnTo>
                    <a:lnTo>
                      <a:pt x="387695" y="616744"/>
                    </a:lnTo>
                    <a:lnTo>
                      <a:pt x="444845" y="616744"/>
                    </a:lnTo>
                    <a:lnTo>
                      <a:pt x="444845" y="388144"/>
                    </a:lnTo>
                    <a:lnTo>
                      <a:pt x="482945" y="388144"/>
                    </a:lnTo>
                    <a:lnTo>
                      <a:pt x="482945" y="616744"/>
                    </a:lnTo>
                    <a:lnTo>
                      <a:pt x="540095" y="616744"/>
                    </a:lnTo>
                    <a:lnTo>
                      <a:pt x="540095" y="389096"/>
                    </a:lnTo>
                    <a:lnTo>
                      <a:pt x="576290" y="389096"/>
                    </a:lnTo>
                    <a:lnTo>
                      <a:pt x="540095" y="209074"/>
                    </a:lnTo>
                    <a:lnTo>
                      <a:pt x="540095" y="105251"/>
                    </a:lnTo>
                    <a:lnTo>
                      <a:pt x="579147" y="298609"/>
                    </a:lnTo>
                    <a:cubicBezTo>
                      <a:pt x="581053" y="310039"/>
                      <a:pt x="590578" y="318611"/>
                      <a:pt x="601055" y="320516"/>
                    </a:cubicBezTo>
                    <a:lnTo>
                      <a:pt x="673445" y="443389"/>
                    </a:lnTo>
                    <a:lnTo>
                      <a:pt x="673445" y="616744"/>
                    </a:lnTo>
                    <a:lnTo>
                      <a:pt x="711545" y="616744"/>
                    </a:lnTo>
                    <a:lnTo>
                      <a:pt x="711545" y="502444"/>
                    </a:lnTo>
                    <a:lnTo>
                      <a:pt x="730595" y="502444"/>
                    </a:lnTo>
                    <a:lnTo>
                      <a:pt x="730595" y="616744"/>
                    </a:lnTo>
                    <a:lnTo>
                      <a:pt x="768695" y="616744"/>
                    </a:lnTo>
                    <a:lnTo>
                      <a:pt x="768695" y="451009"/>
                    </a:lnTo>
                    <a:lnTo>
                      <a:pt x="789650" y="500539"/>
                    </a:lnTo>
                    <a:cubicBezTo>
                      <a:pt x="792507" y="508159"/>
                      <a:pt x="800128" y="511969"/>
                      <a:pt x="806795" y="511969"/>
                    </a:cubicBezTo>
                    <a:cubicBezTo>
                      <a:pt x="809653" y="511969"/>
                      <a:pt x="811557" y="511969"/>
                      <a:pt x="814415" y="510064"/>
                    </a:cubicBezTo>
                    <a:cubicBezTo>
                      <a:pt x="823940" y="506254"/>
                      <a:pt x="828703" y="494824"/>
                      <a:pt x="823940" y="485299"/>
                    </a:cubicBezTo>
                    <a:close/>
                  </a:path>
                </a:pathLst>
              </a:custGeom>
              <a:solidFill>
                <a:srgbClr val="000000"/>
              </a:solidFill>
              <a:ln w="9525" cap="flat">
                <a:noFill/>
                <a:prstDash val="solid"/>
                <a:miter/>
              </a:ln>
            </p:spPr>
            <p:txBody>
              <a:bodyPr rtlCol="0" anchor="ctr"/>
              <a:lstStyle/>
              <a:p>
                <a:endParaRPr lang="en-US"/>
              </a:p>
            </p:txBody>
          </p:sp>
        </p:grpSp>
        <p:grpSp>
          <p:nvGrpSpPr>
            <p:cNvPr id="8" name="Graphic 9" descr="Team">
              <a:extLst>
                <a:ext uri="{FF2B5EF4-FFF2-40B4-BE49-F238E27FC236}">
                  <a16:creationId xmlns:a16="http://schemas.microsoft.com/office/drawing/2014/main" id="{DEEAF788-467B-4DDC-A6AB-D0A489DA5A1A}"/>
                </a:ext>
              </a:extLst>
            </p:cNvPr>
            <p:cNvGrpSpPr/>
            <p:nvPr/>
          </p:nvGrpSpPr>
          <p:grpSpPr>
            <a:xfrm>
              <a:off x="1933686" y="5129432"/>
              <a:ext cx="914400" cy="914400"/>
              <a:chOff x="4881600" y="3701294"/>
              <a:chExt cx="914400" cy="914400"/>
            </a:xfrm>
          </p:grpSpPr>
          <p:sp>
            <p:nvSpPr>
              <p:cNvPr id="31" name="Freeform: Shape 30">
                <a:extLst>
                  <a:ext uri="{FF2B5EF4-FFF2-40B4-BE49-F238E27FC236}">
                    <a16:creationId xmlns:a16="http://schemas.microsoft.com/office/drawing/2014/main" id="{8796FF06-F302-4E61-BC6A-29554C4FAE8B}"/>
                  </a:ext>
                </a:extLst>
              </p:cNvPr>
              <p:cNvSpPr/>
              <p:nvPr/>
            </p:nvSpPr>
            <p:spPr>
              <a:xfrm>
                <a:off x="5503106" y="3781780"/>
                <a:ext cx="142875" cy="142875"/>
              </a:xfrm>
              <a:custGeom>
                <a:avLst/>
                <a:gdLst>
                  <a:gd name="connsiteX0" fmla="*/ 140494 w 142875"/>
                  <a:gd name="connsiteY0" fmla="*/ 73819 h 142875"/>
                  <a:gd name="connsiteX1" fmla="*/ 73819 w 142875"/>
                  <a:gd name="connsiteY1" fmla="*/ 140494 h 142875"/>
                  <a:gd name="connsiteX2" fmla="*/ 7144 w 142875"/>
                  <a:gd name="connsiteY2" fmla="*/ 73819 h 142875"/>
                  <a:gd name="connsiteX3" fmla="*/ 73819 w 142875"/>
                  <a:gd name="connsiteY3" fmla="*/ 7144 h 142875"/>
                  <a:gd name="connsiteX4" fmla="*/ 140494 w 142875"/>
                  <a:gd name="connsiteY4" fmla="*/ 7381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0494" y="73819"/>
                    </a:moveTo>
                    <a:cubicBezTo>
                      <a:pt x="140494" y="110642"/>
                      <a:pt x="110642" y="140494"/>
                      <a:pt x="73819" y="140494"/>
                    </a:cubicBezTo>
                    <a:cubicBezTo>
                      <a:pt x="36995" y="140494"/>
                      <a:pt x="7144" y="110642"/>
                      <a:pt x="7144" y="73819"/>
                    </a:cubicBezTo>
                    <a:cubicBezTo>
                      <a:pt x="7144" y="36995"/>
                      <a:pt x="36995" y="7144"/>
                      <a:pt x="73819" y="7144"/>
                    </a:cubicBezTo>
                    <a:cubicBezTo>
                      <a:pt x="110642" y="7144"/>
                      <a:pt x="140494" y="36995"/>
                      <a:pt x="140494" y="73819"/>
                    </a:cubicBez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4324DCD-1982-4595-880B-C2DD726229A1}"/>
                  </a:ext>
                </a:extLst>
              </p:cNvPr>
              <p:cNvSpPr/>
              <p:nvPr/>
            </p:nvSpPr>
            <p:spPr>
              <a:xfrm>
                <a:off x="5026856" y="3781780"/>
                <a:ext cx="142875" cy="142875"/>
              </a:xfrm>
              <a:custGeom>
                <a:avLst/>
                <a:gdLst>
                  <a:gd name="connsiteX0" fmla="*/ 140494 w 142875"/>
                  <a:gd name="connsiteY0" fmla="*/ 73819 h 142875"/>
                  <a:gd name="connsiteX1" fmla="*/ 73819 w 142875"/>
                  <a:gd name="connsiteY1" fmla="*/ 140494 h 142875"/>
                  <a:gd name="connsiteX2" fmla="*/ 7144 w 142875"/>
                  <a:gd name="connsiteY2" fmla="*/ 73819 h 142875"/>
                  <a:gd name="connsiteX3" fmla="*/ 73819 w 142875"/>
                  <a:gd name="connsiteY3" fmla="*/ 7144 h 142875"/>
                  <a:gd name="connsiteX4" fmla="*/ 140494 w 142875"/>
                  <a:gd name="connsiteY4" fmla="*/ 7381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0494" y="73819"/>
                    </a:moveTo>
                    <a:cubicBezTo>
                      <a:pt x="140494" y="110642"/>
                      <a:pt x="110642" y="140494"/>
                      <a:pt x="73819" y="140494"/>
                    </a:cubicBezTo>
                    <a:cubicBezTo>
                      <a:pt x="36995" y="140494"/>
                      <a:pt x="7144" y="110642"/>
                      <a:pt x="7144" y="73819"/>
                    </a:cubicBezTo>
                    <a:cubicBezTo>
                      <a:pt x="7144" y="36995"/>
                      <a:pt x="36995" y="7144"/>
                      <a:pt x="73819" y="7144"/>
                    </a:cubicBezTo>
                    <a:cubicBezTo>
                      <a:pt x="110642" y="7144"/>
                      <a:pt x="140494" y="36995"/>
                      <a:pt x="140494" y="73819"/>
                    </a:cubicBez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19731A2-9BB9-49A9-8210-20477D3CFD35}"/>
                  </a:ext>
                </a:extLst>
              </p:cNvPr>
              <p:cNvSpPr/>
              <p:nvPr/>
            </p:nvSpPr>
            <p:spPr>
              <a:xfrm>
                <a:off x="5264981" y="3781780"/>
                <a:ext cx="142875" cy="142875"/>
              </a:xfrm>
              <a:custGeom>
                <a:avLst/>
                <a:gdLst>
                  <a:gd name="connsiteX0" fmla="*/ 140494 w 142875"/>
                  <a:gd name="connsiteY0" fmla="*/ 73819 h 142875"/>
                  <a:gd name="connsiteX1" fmla="*/ 73819 w 142875"/>
                  <a:gd name="connsiteY1" fmla="*/ 140494 h 142875"/>
                  <a:gd name="connsiteX2" fmla="*/ 7144 w 142875"/>
                  <a:gd name="connsiteY2" fmla="*/ 73819 h 142875"/>
                  <a:gd name="connsiteX3" fmla="*/ 73819 w 142875"/>
                  <a:gd name="connsiteY3" fmla="*/ 7144 h 142875"/>
                  <a:gd name="connsiteX4" fmla="*/ 140494 w 142875"/>
                  <a:gd name="connsiteY4" fmla="*/ 7381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0494" y="73819"/>
                    </a:moveTo>
                    <a:cubicBezTo>
                      <a:pt x="140494" y="110642"/>
                      <a:pt x="110642" y="140494"/>
                      <a:pt x="73819" y="140494"/>
                    </a:cubicBezTo>
                    <a:cubicBezTo>
                      <a:pt x="36995" y="140494"/>
                      <a:pt x="7144" y="110642"/>
                      <a:pt x="7144" y="73819"/>
                    </a:cubicBezTo>
                    <a:cubicBezTo>
                      <a:pt x="7144" y="36995"/>
                      <a:pt x="36995" y="7144"/>
                      <a:pt x="73819" y="7144"/>
                    </a:cubicBezTo>
                    <a:cubicBezTo>
                      <a:pt x="110642" y="7144"/>
                      <a:pt x="140494" y="36995"/>
                      <a:pt x="140494" y="73819"/>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2F2772A-FA0D-4E9D-8748-D2FB7279A588}"/>
                  </a:ext>
                </a:extLst>
              </p:cNvPr>
              <p:cNvSpPr/>
              <p:nvPr/>
            </p:nvSpPr>
            <p:spPr>
              <a:xfrm>
                <a:off x="5163050" y="3935133"/>
                <a:ext cx="352425" cy="600075"/>
              </a:xfrm>
              <a:custGeom>
                <a:avLst/>
                <a:gdLst>
                  <a:gd name="connsiteX0" fmla="*/ 345295 w 352425"/>
                  <a:gd name="connsiteY0" fmla="*/ 230981 h 600075"/>
                  <a:gd name="connsiteX1" fmla="*/ 302432 w 352425"/>
                  <a:gd name="connsiteY1" fmla="*/ 72866 h 600075"/>
                  <a:gd name="connsiteX2" fmla="*/ 293860 w 352425"/>
                  <a:gd name="connsiteY2" fmla="*/ 57626 h 600075"/>
                  <a:gd name="connsiteX3" fmla="*/ 228137 w 352425"/>
                  <a:gd name="connsiteY3" fmla="*/ 15716 h 600075"/>
                  <a:gd name="connsiteX4" fmla="*/ 176702 w 352425"/>
                  <a:gd name="connsiteY4" fmla="*/ 7144 h 600075"/>
                  <a:gd name="connsiteX5" fmla="*/ 125267 w 352425"/>
                  <a:gd name="connsiteY5" fmla="*/ 15716 h 600075"/>
                  <a:gd name="connsiteX6" fmla="*/ 59545 w 352425"/>
                  <a:gd name="connsiteY6" fmla="*/ 57626 h 600075"/>
                  <a:gd name="connsiteX7" fmla="*/ 50972 w 352425"/>
                  <a:gd name="connsiteY7" fmla="*/ 72866 h 600075"/>
                  <a:gd name="connsiteX8" fmla="*/ 8110 w 352425"/>
                  <a:gd name="connsiteY8" fmla="*/ 230981 h 600075"/>
                  <a:gd name="connsiteX9" fmla="*/ 28112 w 352425"/>
                  <a:gd name="connsiteY9" fmla="*/ 267176 h 600075"/>
                  <a:gd name="connsiteX10" fmla="*/ 35732 w 352425"/>
                  <a:gd name="connsiteY10" fmla="*/ 268129 h 600075"/>
                  <a:gd name="connsiteX11" fmla="*/ 63355 w 352425"/>
                  <a:gd name="connsiteY11" fmla="*/ 247174 h 600075"/>
                  <a:gd name="connsiteX12" fmla="*/ 101455 w 352425"/>
                  <a:gd name="connsiteY12" fmla="*/ 108109 h 600075"/>
                  <a:gd name="connsiteX13" fmla="*/ 101455 w 352425"/>
                  <a:gd name="connsiteY13" fmla="*/ 592931 h 600075"/>
                  <a:gd name="connsiteX14" fmla="*/ 158605 w 352425"/>
                  <a:gd name="connsiteY14" fmla="*/ 592931 h 600075"/>
                  <a:gd name="connsiteX15" fmla="*/ 158605 w 352425"/>
                  <a:gd name="connsiteY15" fmla="*/ 320516 h 600075"/>
                  <a:gd name="connsiteX16" fmla="*/ 196705 w 352425"/>
                  <a:gd name="connsiteY16" fmla="*/ 320516 h 600075"/>
                  <a:gd name="connsiteX17" fmla="*/ 196705 w 352425"/>
                  <a:gd name="connsiteY17" fmla="*/ 591979 h 600075"/>
                  <a:gd name="connsiteX18" fmla="*/ 253855 w 352425"/>
                  <a:gd name="connsiteY18" fmla="*/ 591979 h 600075"/>
                  <a:gd name="connsiteX19" fmla="*/ 253855 w 352425"/>
                  <a:gd name="connsiteY19" fmla="*/ 108109 h 600075"/>
                  <a:gd name="connsiteX20" fmla="*/ 291955 w 352425"/>
                  <a:gd name="connsiteY20" fmla="*/ 247174 h 600075"/>
                  <a:gd name="connsiteX21" fmla="*/ 319577 w 352425"/>
                  <a:gd name="connsiteY21" fmla="*/ 268129 h 600075"/>
                  <a:gd name="connsiteX22" fmla="*/ 327197 w 352425"/>
                  <a:gd name="connsiteY22" fmla="*/ 267176 h 600075"/>
                  <a:gd name="connsiteX23" fmla="*/ 345295 w 352425"/>
                  <a:gd name="connsiteY23" fmla="*/ 230981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600075">
                    <a:moveTo>
                      <a:pt x="345295" y="230981"/>
                    </a:moveTo>
                    <a:lnTo>
                      <a:pt x="302432" y="72866"/>
                    </a:lnTo>
                    <a:cubicBezTo>
                      <a:pt x="300527" y="67151"/>
                      <a:pt x="297670" y="61436"/>
                      <a:pt x="293860" y="57626"/>
                    </a:cubicBezTo>
                    <a:cubicBezTo>
                      <a:pt x="275762" y="38576"/>
                      <a:pt x="252902" y="24289"/>
                      <a:pt x="228137" y="15716"/>
                    </a:cubicBezTo>
                    <a:cubicBezTo>
                      <a:pt x="211945" y="10001"/>
                      <a:pt x="194800" y="7144"/>
                      <a:pt x="176702" y="7144"/>
                    </a:cubicBezTo>
                    <a:cubicBezTo>
                      <a:pt x="158605" y="7144"/>
                      <a:pt x="141460" y="10001"/>
                      <a:pt x="125267" y="15716"/>
                    </a:cubicBezTo>
                    <a:cubicBezTo>
                      <a:pt x="99550" y="24289"/>
                      <a:pt x="77642" y="38576"/>
                      <a:pt x="59545" y="57626"/>
                    </a:cubicBezTo>
                    <a:cubicBezTo>
                      <a:pt x="55735" y="62389"/>
                      <a:pt x="52877" y="67151"/>
                      <a:pt x="50972" y="72866"/>
                    </a:cubicBezTo>
                    <a:lnTo>
                      <a:pt x="8110" y="230981"/>
                    </a:lnTo>
                    <a:cubicBezTo>
                      <a:pt x="4300" y="246221"/>
                      <a:pt x="11920" y="263366"/>
                      <a:pt x="28112" y="267176"/>
                    </a:cubicBezTo>
                    <a:cubicBezTo>
                      <a:pt x="30970" y="268129"/>
                      <a:pt x="32875" y="268129"/>
                      <a:pt x="35732" y="268129"/>
                    </a:cubicBezTo>
                    <a:cubicBezTo>
                      <a:pt x="48115" y="268129"/>
                      <a:pt x="59545" y="259556"/>
                      <a:pt x="63355" y="247174"/>
                    </a:cubicBezTo>
                    <a:lnTo>
                      <a:pt x="101455" y="108109"/>
                    </a:lnTo>
                    <a:lnTo>
                      <a:pt x="101455" y="592931"/>
                    </a:lnTo>
                    <a:lnTo>
                      <a:pt x="158605" y="592931"/>
                    </a:lnTo>
                    <a:lnTo>
                      <a:pt x="158605" y="320516"/>
                    </a:lnTo>
                    <a:lnTo>
                      <a:pt x="196705" y="320516"/>
                    </a:lnTo>
                    <a:lnTo>
                      <a:pt x="196705" y="591979"/>
                    </a:lnTo>
                    <a:lnTo>
                      <a:pt x="253855" y="591979"/>
                    </a:lnTo>
                    <a:lnTo>
                      <a:pt x="253855" y="108109"/>
                    </a:lnTo>
                    <a:lnTo>
                      <a:pt x="291955" y="247174"/>
                    </a:lnTo>
                    <a:cubicBezTo>
                      <a:pt x="295765" y="259556"/>
                      <a:pt x="307195" y="268129"/>
                      <a:pt x="319577" y="268129"/>
                    </a:cubicBezTo>
                    <a:cubicBezTo>
                      <a:pt x="322435" y="268129"/>
                      <a:pt x="324340" y="268129"/>
                      <a:pt x="327197" y="267176"/>
                    </a:cubicBezTo>
                    <a:cubicBezTo>
                      <a:pt x="340532" y="263366"/>
                      <a:pt x="349105" y="246221"/>
                      <a:pt x="345295" y="230981"/>
                    </a:cubicBez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F7B535-5355-4C85-9A02-5A6DF0B6CBE3}"/>
                  </a:ext>
                </a:extLst>
              </p:cNvPr>
              <p:cNvSpPr/>
              <p:nvPr/>
            </p:nvSpPr>
            <p:spPr>
              <a:xfrm>
                <a:off x="4923020" y="3934180"/>
                <a:ext cx="285750" cy="600075"/>
              </a:xfrm>
              <a:custGeom>
                <a:avLst/>
                <a:gdLst>
                  <a:gd name="connsiteX0" fmla="*/ 228137 w 285750"/>
                  <a:gd name="connsiteY0" fmla="*/ 227171 h 600075"/>
                  <a:gd name="connsiteX1" fmla="*/ 271000 w 285750"/>
                  <a:gd name="connsiteY1" fmla="*/ 69056 h 600075"/>
                  <a:gd name="connsiteX2" fmla="*/ 282430 w 285750"/>
                  <a:gd name="connsiteY2" fmla="*/ 46196 h 600075"/>
                  <a:gd name="connsiteX3" fmla="*/ 228137 w 285750"/>
                  <a:gd name="connsiteY3" fmla="*/ 15716 h 600075"/>
                  <a:gd name="connsiteX4" fmla="*/ 176702 w 285750"/>
                  <a:gd name="connsiteY4" fmla="*/ 7144 h 600075"/>
                  <a:gd name="connsiteX5" fmla="*/ 125267 w 285750"/>
                  <a:gd name="connsiteY5" fmla="*/ 15716 h 600075"/>
                  <a:gd name="connsiteX6" fmla="*/ 59545 w 285750"/>
                  <a:gd name="connsiteY6" fmla="*/ 57626 h 600075"/>
                  <a:gd name="connsiteX7" fmla="*/ 50972 w 285750"/>
                  <a:gd name="connsiteY7" fmla="*/ 72866 h 600075"/>
                  <a:gd name="connsiteX8" fmla="*/ 8110 w 285750"/>
                  <a:gd name="connsiteY8" fmla="*/ 231934 h 600075"/>
                  <a:gd name="connsiteX9" fmla="*/ 28112 w 285750"/>
                  <a:gd name="connsiteY9" fmla="*/ 268129 h 600075"/>
                  <a:gd name="connsiteX10" fmla="*/ 35732 w 285750"/>
                  <a:gd name="connsiteY10" fmla="*/ 269081 h 600075"/>
                  <a:gd name="connsiteX11" fmla="*/ 63355 w 285750"/>
                  <a:gd name="connsiteY11" fmla="*/ 248126 h 600075"/>
                  <a:gd name="connsiteX12" fmla="*/ 101455 w 285750"/>
                  <a:gd name="connsiteY12" fmla="*/ 109061 h 600075"/>
                  <a:gd name="connsiteX13" fmla="*/ 101455 w 285750"/>
                  <a:gd name="connsiteY13" fmla="*/ 593884 h 600075"/>
                  <a:gd name="connsiteX14" fmla="*/ 158605 w 285750"/>
                  <a:gd name="connsiteY14" fmla="*/ 593884 h 600075"/>
                  <a:gd name="connsiteX15" fmla="*/ 158605 w 285750"/>
                  <a:gd name="connsiteY15" fmla="*/ 321469 h 600075"/>
                  <a:gd name="connsiteX16" fmla="*/ 196705 w 285750"/>
                  <a:gd name="connsiteY16" fmla="*/ 321469 h 600075"/>
                  <a:gd name="connsiteX17" fmla="*/ 196705 w 285750"/>
                  <a:gd name="connsiteY17" fmla="*/ 592931 h 600075"/>
                  <a:gd name="connsiteX18" fmla="*/ 253855 w 285750"/>
                  <a:gd name="connsiteY18" fmla="*/ 592931 h 600075"/>
                  <a:gd name="connsiteX19" fmla="*/ 253855 w 285750"/>
                  <a:gd name="connsiteY19" fmla="*/ 284321 h 600075"/>
                  <a:gd name="connsiteX20" fmla="*/ 228137 w 285750"/>
                  <a:gd name="connsiteY20" fmla="*/ 227171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600075">
                    <a:moveTo>
                      <a:pt x="228137" y="227171"/>
                    </a:moveTo>
                    <a:lnTo>
                      <a:pt x="271000" y="69056"/>
                    </a:lnTo>
                    <a:cubicBezTo>
                      <a:pt x="272905" y="60484"/>
                      <a:pt x="277667" y="52864"/>
                      <a:pt x="282430" y="46196"/>
                    </a:cubicBezTo>
                    <a:cubicBezTo>
                      <a:pt x="267190" y="32861"/>
                      <a:pt x="248140" y="22384"/>
                      <a:pt x="228137" y="15716"/>
                    </a:cubicBezTo>
                    <a:cubicBezTo>
                      <a:pt x="211945" y="10001"/>
                      <a:pt x="194800" y="7144"/>
                      <a:pt x="176702" y="7144"/>
                    </a:cubicBezTo>
                    <a:cubicBezTo>
                      <a:pt x="158605" y="7144"/>
                      <a:pt x="141460" y="10001"/>
                      <a:pt x="125267" y="15716"/>
                    </a:cubicBezTo>
                    <a:cubicBezTo>
                      <a:pt x="99550" y="24289"/>
                      <a:pt x="77642" y="38576"/>
                      <a:pt x="59545" y="57626"/>
                    </a:cubicBezTo>
                    <a:cubicBezTo>
                      <a:pt x="55735" y="62389"/>
                      <a:pt x="52877" y="67151"/>
                      <a:pt x="50972" y="72866"/>
                    </a:cubicBezTo>
                    <a:lnTo>
                      <a:pt x="8110" y="231934"/>
                    </a:lnTo>
                    <a:cubicBezTo>
                      <a:pt x="4300" y="247174"/>
                      <a:pt x="11920" y="264319"/>
                      <a:pt x="28112" y="268129"/>
                    </a:cubicBezTo>
                    <a:cubicBezTo>
                      <a:pt x="30970" y="269081"/>
                      <a:pt x="32875" y="269081"/>
                      <a:pt x="35732" y="269081"/>
                    </a:cubicBezTo>
                    <a:cubicBezTo>
                      <a:pt x="48115" y="269081"/>
                      <a:pt x="59545" y="260509"/>
                      <a:pt x="63355" y="248126"/>
                    </a:cubicBezTo>
                    <a:lnTo>
                      <a:pt x="101455" y="109061"/>
                    </a:lnTo>
                    <a:lnTo>
                      <a:pt x="101455" y="593884"/>
                    </a:lnTo>
                    <a:lnTo>
                      <a:pt x="158605" y="593884"/>
                    </a:lnTo>
                    <a:lnTo>
                      <a:pt x="158605" y="321469"/>
                    </a:lnTo>
                    <a:lnTo>
                      <a:pt x="196705" y="321469"/>
                    </a:lnTo>
                    <a:lnTo>
                      <a:pt x="196705" y="592931"/>
                    </a:lnTo>
                    <a:lnTo>
                      <a:pt x="253855" y="592931"/>
                    </a:lnTo>
                    <a:lnTo>
                      <a:pt x="253855" y="284321"/>
                    </a:lnTo>
                    <a:cubicBezTo>
                      <a:pt x="233852" y="274796"/>
                      <a:pt x="222422" y="250984"/>
                      <a:pt x="228137" y="227171"/>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1436B84-18BB-45F3-A1BB-226968EA168C}"/>
                  </a:ext>
                </a:extLst>
              </p:cNvPr>
              <p:cNvSpPr/>
              <p:nvPr/>
            </p:nvSpPr>
            <p:spPr>
              <a:xfrm>
                <a:off x="5464054" y="3935133"/>
                <a:ext cx="285750" cy="600075"/>
              </a:xfrm>
              <a:custGeom>
                <a:avLst/>
                <a:gdLst>
                  <a:gd name="connsiteX0" fmla="*/ 282416 w 285750"/>
                  <a:gd name="connsiteY0" fmla="*/ 230981 h 600075"/>
                  <a:gd name="connsiteX1" fmla="*/ 238601 w 285750"/>
                  <a:gd name="connsiteY1" fmla="*/ 72866 h 600075"/>
                  <a:gd name="connsiteX2" fmla="*/ 230029 w 285750"/>
                  <a:gd name="connsiteY2" fmla="*/ 57626 h 600075"/>
                  <a:gd name="connsiteX3" fmla="*/ 164306 w 285750"/>
                  <a:gd name="connsiteY3" fmla="*/ 15716 h 600075"/>
                  <a:gd name="connsiteX4" fmla="*/ 112871 w 285750"/>
                  <a:gd name="connsiteY4" fmla="*/ 7144 h 600075"/>
                  <a:gd name="connsiteX5" fmla="*/ 61436 w 285750"/>
                  <a:gd name="connsiteY5" fmla="*/ 15716 h 600075"/>
                  <a:gd name="connsiteX6" fmla="*/ 7144 w 285750"/>
                  <a:gd name="connsiteY6" fmla="*/ 46196 h 600075"/>
                  <a:gd name="connsiteX7" fmla="*/ 18574 w 285750"/>
                  <a:gd name="connsiteY7" fmla="*/ 68104 h 600075"/>
                  <a:gd name="connsiteX8" fmla="*/ 61436 w 285750"/>
                  <a:gd name="connsiteY8" fmla="*/ 226219 h 600075"/>
                  <a:gd name="connsiteX9" fmla="*/ 35719 w 285750"/>
                  <a:gd name="connsiteY9" fmla="*/ 283369 h 600075"/>
                  <a:gd name="connsiteX10" fmla="*/ 35719 w 285750"/>
                  <a:gd name="connsiteY10" fmla="*/ 592931 h 600075"/>
                  <a:gd name="connsiteX11" fmla="*/ 92869 w 285750"/>
                  <a:gd name="connsiteY11" fmla="*/ 592931 h 600075"/>
                  <a:gd name="connsiteX12" fmla="*/ 92869 w 285750"/>
                  <a:gd name="connsiteY12" fmla="*/ 320516 h 600075"/>
                  <a:gd name="connsiteX13" fmla="*/ 130969 w 285750"/>
                  <a:gd name="connsiteY13" fmla="*/ 320516 h 600075"/>
                  <a:gd name="connsiteX14" fmla="*/ 130969 w 285750"/>
                  <a:gd name="connsiteY14" fmla="*/ 591979 h 600075"/>
                  <a:gd name="connsiteX15" fmla="*/ 188119 w 285750"/>
                  <a:gd name="connsiteY15" fmla="*/ 591979 h 600075"/>
                  <a:gd name="connsiteX16" fmla="*/ 188119 w 285750"/>
                  <a:gd name="connsiteY16" fmla="*/ 108109 h 600075"/>
                  <a:gd name="connsiteX17" fmla="*/ 226219 w 285750"/>
                  <a:gd name="connsiteY17" fmla="*/ 247174 h 600075"/>
                  <a:gd name="connsiteX18" fmla="*/ 253841 w 285750"/>
                  <a:gd name="connsiteY18" fmla="*/ 268129 h 600075"/>
                  <a:gd name="connsiteX19" fmla="*/ 261461 w 285750"/>
                  <a:gd name="connsiteY19" fmla="*/ 267176 h 600075"/>
                  <a:gd name="connsiteX20" fmla="*/ 282416 w 285750"/>
                  <a:gd name="connsiteY20" fmla="*/ 230981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600075">
                    <a:moveTo>
                      <a:pt x="282416" y="230981"/>
                    </a:moveTo>
                    <a:lnTo>
                      <a:pt x="238601" y="72866"/>
                    </a:lnTo>
                    <a:cubicBezTo>
                      <a:pt x="236696" y="67151"/>
                      <a:pt x="233839" y="61436"/>
                      <a:pt x="230029" y="57626"/>
                    </a:cubicBezTo>
                    <a:cubicBezTo>
                      <a:pt x="211931" y="38576"/>
                      <a:pt x="189071" y="24289"/>
                      <a:pt x="164306" y="15716"/>
                    </a:cubicBezTo>
                    <a:cubicBezTo>
                      <a:pt x="148114" y="10001"/>
                      <a:pt x="130969" y="7144"/>
                      <a:pt x="112871" y="7144"/>
                    </a:cubicBezTo>
                    <a:cubicBezTo>
                      <a:pt x="94774" y="7144"/>
                      <a:pt x="77629" y="10001"/>
                      <a:pt x="61436" y="15716"/>
                    </a:cubicBezTo>
                    <a:cubicBezTo>
                      <a:pt x="41434" y="22384"/>
                      <a:pt x="23336" y="32861"/>
                      <a:pt x="7144" y="46196"/>
                    </a:cubicBezTo>
                    <a:cubicBezTo>
                      <a:pt x="12859" y="52864"/>
                      <a:pt x="16669" y="60484"/>
                      <a:pt x="18574" y="68104"/>
                    </a:cubicBezTo>
                    <a:lnTo>
                      <a:pt x="61436" y="226219"/>
                    </a:lnTo>
                    <a:cubicBezTo>
                      <a:pt x="68104" y="250031"/>
                      <a:pt x="55721" y="273844"/>
                      <a:pt x="35719" y="283369"/>
                    </a:cubicBezTo>
                    <a:lnTo>
                      <a:pt x="35719" y="592931"/>
                    </a:lnTo>
                    <a:lnTo>
                      <a:pt x="92869" y="592931"/>
                    </a:lnTo>
                    <a:lnTo>
                      <a:pt x="92869" y="320516"/>
                    </a:lnTo>
                    <a:lnTo>
                      <a:pt x="130969" y="320516"/>
                    </a:lnTo>
                    <a:lnTo>
                      <a:pt x="130969" y="591979"/>
                    </a:lnTo>
                    <a:lnTo>
                      <a:pt x="188119" y="591979"/>
                    </a:lnTo>
                    <a:lnTo>
                      <a:pt x="188119" y="108109"/>
                    </a:lnTo>
                    <a:lnTo>
                      <a:pt x="226219" y="247174"/>
                    </a:lnTo>
                    <a:cubicBezTo>
                      <a:pt x="230029" y="259556"/>
                      <a:pt x="241459" y="268129"/>
                      <a:pt x="253841" y="268129"/>
                    </a:cubicBezTo>
                    <a:cubicBezTo>
                      <a:pt x="256699" y="268129"/>
                      <a:pt x="258604" y="268129"/>
                      <a:pt x="261461" y="267176"/>
                    </a:cubicBezTo>
                    <a:cubicBezTo>
                      <a:pt x="277654" y="263366"/>
                      <a:pt x="286226" y="246221"/>
                      <a:pt x="282416" y="230981"/>
                    </a:cubicBezTo>
                    <a:close/>
                  </a:path>
                </a:pathLst>
              </a:custGeom>
              <a:solidFill>
                <a:srgbClr val="000000"/>
              </a:solidFill>
              <a:ln w="9525" cap="flat">
                <a:noFill/>
                <a:prstDash val="solid"/>
                <a:miter/>
              </a:ln>
            </p:spPr>
            <p:txBody>
              <a:bodyPr rtlCol="0" anchor="ctr"/>
              <a:lstStyle/>
              <a:p>
                <a:endParaRPr lang="en-US"/>
              </a:p>
            </p:txBody>
          </p:sp>
        </p:grpSp>
        <p:grpSp>
          <p:nvGrpSpPr>
            <p:cNvPr id="9" name="Graphic 11" descr="Group">
              <a:extLst>
                <a:ext uri="{FF2B5EF4-FFF2-40B4-BE49-F238E27FC236}">
                  <a16:creationId xmlns:a16="http://schemas.microsoft.com/office/drawing/2014/main" id="{14DE8B37-E98A-47B6-9128-5C48770172A3}"/>
                </a:ext>
              </a:extLst>
            </p:cNvPr>
            <p:cNvGrpSpPr/>
            <p:nvPr/>
          </p:nvGrpSpPr>
          <p:grpSpPr>
            <a:xfrm>
              <a:off x="4208175" y="5111859"/>
              <a:ext cx="1383629" cy="1152477"/>
              <a:chOff x="5031600" y="3851294"/>
              <a:chExt cx="914400" cy="914400"/>
            </a:xfrm>
          </p:grpSpPr>
          <p:sp>
            <p:nvSpPr>
              <p:cNvPr id="26" name="Freeform: Shape 25">
                <a:extLst>
                  <a:ext uri="{FF2B5EF4-FFF2-40B4-BE49-F238E27FC236}">
                    <a16:creationId xmlns:a16="http://schemas.microsoft.com/office/drawing/2014/main" id="{53DCE88E-2AAA-4FDD-86B7-9DE8FDDFAEC5}"/>
                  </a:ext>
                </a:extLst>
              </p:cNvPr>
              <p:cNvSpPr/>
              <p:nvPr/>
            </p:nvSpPr>
            <p:spPr>
              <a:xfrm>
                <a:off x="5719781" y="403465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96C65D4-D37A-4930-98FB-3BEF37D99075}"/>
                  </a:ext>
                </a:extLst>
              </p:cNvPr>
              <p:cNvSpPr/>
              <p:nvPr/>
            </p:nvSpPr>
            <p:spPr>
              <a:xfrm>
                <a:off x="5148281" y="403465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6444DF-B4A8-4509-997F-9AF12F36D9BE}"/>
                  </a:ext>
                </a:extLst>
              </p:cNvPr>
              <p:cNvSpPr/>
              <p:nvPr/>
            </p:nvSpPr>
            <p:spPr>
              <a:xfrm>
                <a:off x="5529281" y="403465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15CF2EB-7068-45E7-8A34-D145308A6512}"/>
                  </a:ext>
                </a:extLst>
              </p:cNvPr>
              <p:cNvSpPr/>
              <p:nvPr/>
            </p:nvSpPr>
            <p:spPr>
              <a:xfrm>
                <a:off x="5338781" y="403465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26D8CE2-9A14-4013-87F6-8CA365C81F65}"/>
                  </a:ext>
                </a:extLst>
              </p:cNvPr>
              <p:cNvSpPr/>
              <p:nvPr/>
            </p:nvSpPr>
            <p:spPr>
              <a:xfrm>
                <a:off x="5081899" y="4139425"/>
                <a:ext cx="809625" cy="438150"/>
              </a:xfrm>
              <a:custGeom>
                <a:avLst/>
                <a:gdLst>
                  <a:gd name="connsiteX0" fmla="*/ 805999 w 809625"/>
                  <a:gd name="connsiteY0" fmla="*/ 183356 h 438150"/>
                  <a:gd name="connsiteX1" fmla="*/ 775519 w 809625"/>
                  <a:gd name="connsiteY1" fmla="*/ 44291 h 438150"/>
                  <a:gd name="connsiteX2" fmla="*/ 768851 w 809625"/>
                  <a:gd name="connsiteY2" fmla="*/ 33814 h 438150"/>
                  <a:gd name="connsiteX3" fmla="*/ 730751 w 809625"/>
                  <a:gd name="connsiteY3" fmla="*/ 13811 h 438150"/>
                  <a:gd name="connsiteX4" fmla="*/ 692651 w 809625"/>
                  <a:gd name="connsiteY4" fmla="*/ 7144 h 438150"/>
                  <a:gd name="connsiteX5" fmla="*/ 654551 w 809625"/>
                  <a:gd name="connsiteY5" fmla="*/ 13811 h 438150"/>
                  <a:gd name="connsiteX6" fmla="*/ 616451 w 809625"/>
                  <a:gd name="connsiteY6" fmla="*/ 33814 h 438150"/>
                  <a:gd name="connsiteX7" fmla="*/ 609784 w 809625"/>
                  <a:gd name="connsiteY7" fmla="*/ 44291 h 438150"/>
                  <a:gd name="connsiteX8" fmla="*/ 597401 w 809625"/>
                  <a:gd name="connsiteY8" fmla="*/ 100489 h 438150"/>
                  <a:gd name="connsiteX9" fmla="*/ 597401 w 809625"/>
                  <a:gd name="connsiteY9" fmla="*/ 100489 h 438150"/>
                  <a:gd name="connsiteX10" fmla="*/ 585019 w 809625"/>
                  <a:gd name="connsiteY10" fmla="*/ 44291 h 438150"/>
                  <a:gd name="connsiteX11" fmla="*/ 578351 w 809625"/>
                  <a:gd name="connsiteY11" fmla="*/ 33814 h 438150"/>
                  <a:gd name="connsiteX12" fmla="*/ 540251 w 809625"/>
                  <a:gd name="connsiteY12" fmla="*/ 13811 h 438150"/>
                  <a:gd name="connsiteX13" fmla="*/ 502151 w 809625"/>
                  <a:gd name="connsiteY13" fmla="*/ 7144 h 438150"/>
                  <a:gd name="connsiteX14" fmla="*/ 464051 w 809625"/>
                  <a:gd name="connsiteY14" fmla="*/ 13811 h 438150"/>
                  <a:gd name="connsiteX15" fmla="*/ 425951 w 809625"/>
                  <a:gd name="connsiteY15" fmla="*/ 33814 h 438150"/>
                  <a:gd name="connsiteX16" fmla="*/ 419284 w 809625"/>
                  <a:gd name="connsiteY16" fmla="*/ 44291 h 438150"/>
                  <a:gd name="connsiteX17" fmla="*/ 406901 w 809625"/>
                  <a:gd name="connsiteY17" fmla="*/ 99536 h 438150"/>
                  <a:gd name="connsiteX18" fmla="*/ 406901 w 809625"/>
                  <a:gd name="connsiteY18" fmla="*/ 100489 h 438150"/>
                  <a:gd name="connsiteX19" fmla="*/ 394519 w 809625"/>
                  <a:gd name="connsiteY19" fmla="*/ 44291 h 438150"/>
                  <a:gd name="connsiteX20" fmla="*/ 387851 w 809625"/>
                  <a:gd name="connsiteY20" fmla="*/ 33814 h 438150"/>
                  <a:gd name="connsiteX21" fmla="*/ 349751 w 809625"/>
                  <a:gd name="connsiteY21" fmla="*/ 13811 h 438150"/>
                  <a:gd name="connsiteX22" fmla="*/ 311651 w 809625"/>
                  <a:gd name="connsiteY22" fmla="*/ 7144 h 438150"/>
                  <a:gd name="connsiteX23" fmla="*/ 273551 w 809625"/>
                  <a:gd name="connsiteY23" fmla="*/ 13811 h 438150"/>
                  <a:gd name="connsiteX24" fmla="*/ 235451 w 809625"/>
                  <a:gd name="connsiteY24" fmla="*/ 33814 h 438150"/>
                  <a:gd name="connsiteX25" fmla="*/ 228784 w 809625"/>
                  <a:gd name="connsiteY25" fmla="*/ 44291 h 438150"/>
                  <a:gd name="connsiteX26" fmla="*/ 216401 w 809625"/>
                  <a:gd name="connsiteY26" fmla="*/ 99536 h 438150"/>
                  <a:gd name="connsiteX27" fmla="*/ 216401 w 809625"/>
                  <a:gd name="connsiteY27" fmla="*/ 99536 h 438150"/>
                  <a:gd name="connsiteX28" fmla="*/ 204019 w 809625"/>
                  <a:gd name="connsiteY28" fmla="*/ 44291 h 438150"/>
                  <a:gd name="connsiteX29" fmla="*/ 197351 w 809625"/>
                  <a:gd name="connsiteY29" fmla="*/ 33814 h 438150"/>
                  <a:gd name="connsiteX30" fmla="*/ 159251 w 809625"/>
                  <a:gd name="connsiteY30" fmla="*/ 13811 h 438150"/>
                  <a:gd name="connsiteX31" fmla="*/ 121151 w 809625"/>
                  <a:gd name="connsiteY31" fmla="*/ 7144 h 438150"/>
                  <a:gd name="connsiteX32" fmla="*/ 83051 w 809625"/>
                  <a:gd name="connsiteY32" fmla="*/ 13811 h 438150"/>
                  <a:gd name="connsiteX33" fmla="*/ 44951 w 809625"/>
                  <a:gd name="connsiteY33" fmla="*/ 33814 h 438150"/>
                  <a:gd name="connsiteX34" fmla="*/ 38284 w 809625"/>
                  <a:gd name="connsiteY34" fmla="*/ 44291 h 438150"/>
                  <a:gd name="connsiteX35" fmla="*/ 7804 w 809625"/>
                  <a:gd name="connsiteY35" fmla="*/ 182404 h 438150"/>
                  <a:gd name="connsiteX36" fmla="*/ 23044 w 809625"/>
                  <a:gd name="connsiteY36" fmla="*/ 206216 h 438150"/>
                  <a:gd name="connsiteX37" fmla="*/ 25901 w 809625"/>
                  <a:gd name="connsiteY37" fmla="*/ 206216 h 438150"/>
                  <a:gd name="connsiteX38" fmla="*/ 44951 w 809625"/>
                  <a:gd name="connsiteY38" fmla="*/ 190976 h 438150"/>
                  <a:gd name="connsiteX39" fmla="*/ 73526 w 809625"/>
                  <a:gd name="connsiteY39" fmla="*/ 64294 h 438150"/>
                  <a:gd name="connsiteX40" fmla="*/ 73526 w 809625"/>
                  <a:gd name="connsiteY40" fmla="*/ 131921 h 438150"/>
                  <a:gd name="connsiteX41" fmla="*/ 44951 w 809625"/>
                  <a:gd name="connsiteY41" fmla="*/ 273844 h 438150"/>
                  <a:gd name="connsiteX42" fmla="*/ 73526 w 809625"/>
                  <a:gd name="connsiteY42" fmla="*/ 273844 h 438150"/>
                  <a:gd name="connsiteX43" fmla="*/ 73526 w 809625"/>
                  <a:gd name="connsiteY43" fmla="*/ 435769 h 438150"/>
                  <a:gd name="connsiteX44" fmla="*/ 111626 w 809625"/>
                  <a:gd name="connsiteY44" fmla="*/ 435769 h 438150"/>
                  <a:gd name="connsiteX45" fmla="*/ 111626 w 809625"/>
                  <a:gd name="connsiteY45" fmla="*/ 273844 h 438150"/>
                  <a:gd name="connsiteX46" fmla="*/ 130676 w 809625"/>
                  <a:gd name="connsiteY46" fmla="*/ 273844 h 438150"/>
                  <a:gd name="connsiteX47" fmla="*/ 130676 w 809625"/>
                  <a:gd name="connsiteY47" fmla="*/ 435769 h 438150"/>
                  <a:gd name="connsiteX48" fmla="*/ 168776 w 809625"/>
                  <a:gd name="connsiteY48" fmla="*/ 435769 h 438150"/>
                  <a:gd name="connsiteX49" fmla="*/ 168776 w 809625"/>
                  <a:gd name="connsiteY49" fmla="*/ 273844 h 438150"/>
                  <a:gd name="connsiteX50" fmla="*/ 197351 w 809625"/>
                  <a:gd name="connsiteY50" fmla="*/ 273844 h 438150"/>
                  <a:gd name="connsiteX51" fmla="*/ 168776 w 809625"/>
                  <a:gd name="connsiteY51" fmla="*/ 131921 h 438150"/>
                  <a:gd name="connsiteX52" fmla="*/ 168776 w 809625"/>
                  <a:gd name="connsiteY52" fmla="*/ 64294 h 438150"/>
                  <a:gd name="connsiteX53" fmla="*/ 197351 w 809625"/>
                  <a:gd name="connsiteY53" fmla="*/ 191929 h 438150"/>
                  <a:gd name="connsiteX54" fmla="*/ 215449 w 809625"/>
                  <a:gd name="connsiteY54" fmla="*/ 207169 h 438150"/>
                  <a:gd name="connsiteX55" fmla="*/ 215449 w 809625"/>
                  <a:gd name="connsiteY55" fmla="*/ 207169 h 438150"/>
                  <a:gd name="connsiteX56" fmla="*/ 233546 w 809625"/>
                  <a:gd name="connsiteY56" fmla="*/ 191929 h 438150"/>
                  <a:gd name="connsiteX57" fmla="*/ 264026 w 809625"/>
                  <a:gd name="connsiteY57" fmla="*/ 64294 h 438150"/>
                  <a:gd name="connsiteX58" fmla="*/ 264026 w 809625"/>
                  <a:gd name="connsiteY58" fmla="*/ 216694 h 438150"/>
                  <a:gd name="connsiteX59" fmla="*/ 264026 w 809625"/>
                  <a:gd name="connsiteY59" fmla="*/ 435769 h 438150"/>
                  <a:gd name="connsiteX60" fmla="*/ 302126 w 809625"/>
                  <a:gd name="connsiteY60" fmla="*/ 435769 h 438150"/>
                  <a:gd name="connsiteX61" fmla="*/ 302126 w 809625"/>
                  <a:gd name="connsiteY61" fmla="*/ 216694 h 438150"/>
                  <a:gd name="connsiteX62" fmla="*/ 321176 w 809625"/>
                  <a:gd name="connsiteY62" fmla="*/ 216694 h 438150"/>
                  <a:gd name="connsiteX63" fmla="*/ 321176 w 809625"/>
                  <a:gd name="connsiteY63" fmla="*/ 435769 h 438150"/>
                  <a:gd name="connsiteX64" fmla="*/ 359276 w 809625"/>
                  <a:gd name="connsiteY64" fmla="*/ 435769 h 438150"/>
                  <a:gd name="connsiteX65" fmla="*/ 359276 w 809625"/>
                  <a:gd name="connsiteY65" fmla="*/ 216694 h 438150"/>
                  <a:gd name="connsiteX66" fmla="*/ 359276 w 809625"/>
                  <a:gd name="connsiteY66" fmla="*/ 64294 h 438150"/>
                  <a:gd name="connsiteX67" fmla="*/ 387851 w 809625"/>
                  <a:gd name="connsiteY67" fmla="*/ 191929 h 438150"/>
                  <a:gd name="connsiteX68" fmla="*/ 406901 w 809625"/>
                  <a:gd name="connsiteY68" fmla="*/ 207169 h 438150"/>
                  <a:gd name="connsiteX69" fmla="*/ 406901 w 809625"/>
                  <a:gd name="connsiteY69" fmla="*/ 207169 h 438150"/>
                  <a:gd name="connsiteX70" fmla="*/ 406901 w 809625"/>
                  <a:gd name="connsiteY70" fmla="*/ 207169 h 438150"/>
                  <a:gd name="connsiteX71" fmla="*/ 424999 w 809625"/>
                  <a:gd name="connsiteY71" fmla="*/ 191929 h 438150"/>
                  <a:gd name="connsiteX72" fmla="*/ 454526 w 809625"/>
                  <a:gd name="connsiteY72" fmla="*/ 64294 h 438150"/>
                  <a:gd name="connsiteX73" fmla="*/ 454526 w 809625"/>
                  <a:gd name="connsiteY73" fmla="*/ 132874 h 438150"/>
                  <a:gd name="connsiteX74" fmla="*/ 425951 w 809625"/>
                  <a:gd name="connsiteY74" fmla="*/ 273844 h 438150"/>
                  <a:gd name="connsiteX75" fmla="*/ 454526 w 809625"/>
                  <a:gd name="connsiteY75" fmla="*/ 273844 h 438150"/>
                  <a:gd name="connsiteX76" fmla="*/ 454526 w 809625"/>
                  <a:gd name="connsiteY76" fmla="*/ 435769 h 438150"/>
                  <a:gd name="connsiteX77" fmla="*/ 492626 w 809625"/>
                  <a:gd name="connsiteY77" fmla="*/ 435769 h 438150"/>
                  <a:gd name="connsiteX78" fmla="*/ 492626 w 809625"/>
                  <a:gd name="connsiteY78" fmla="*/ 273844 h 438150"/>
                  <a:gd name="connsiteX79" fmla="*/ 511676 w 809625"/>
                  <a:gd name="connsiteY79" fmla="*/ 273844 h 438150"/>
                  <a:gd name="connsiteX80" fmla="*/ 511676 w 809625"/>
                  <a:gd name="connsiteY80" fmla="*/ 435769 h 438150"/>
                  <a:gd name="connsiteX81" fmla="*/ 549776 w 809625"/>
                  <a:gd name="connsiteY81" fmla="*/ 435769 h 438150"/>
                  <a:gd name="connsiteX82" fmla="*/ 549776 w 809625"/>
                  <a:gd name="connsiteY82" fmla="*/ 273844 h 438150"/>
                  <a:gd name="connsiteX83" fmla="*/ 578351 w 809625"/>
                  <a:gd name="connsiteY83" fmla="*/ 273844 h 438150"/>
                  <a:gd name="connsiteX84" fmla="*/ 549776 w 809625"/>
                  <a:gd name="connsiteY84" fmla="*/ 130969 h 438150"/>
                  <a:gd name="connsiteX85" fmla="*/ 549776 w 809625"/>
                  <a:gd name="connsiteY85" fmla="*/ 64294 h 438150"/>
                  <a:gd name="connsiteX86" fmla="*/ 578351 w 809625"/>
                  <a:gd name="connsiteY86" fmla="*/ 191929 h 438150"/>
                  <a:gd name="connsiteX87" fmla="*/ 597401 w 809625"/>
                  <a:gd name="connsiteY87" fmla="*/ 207169 h 438150"/>
                  <a:gd name="connsiteX88" fmla="*/ 597401 w 809625"/>
                  <a:gd name="connsiteY88" fmla="*/ 207169 h 438150"/>
                  <a:gd name="connsiteX89" fmla="*/ 597401 w 809625"/>
                  <a:gd name="connsiteY89" fmla="*/ 207169 h 438150"/>
                  <a:gd name="connsiteX90" fmla="*/ 597401 w 809625"/>
                  <a:gd name="connsiteY90" fmla="*/ 207169 h 438150"/>
                  <a:gd name="connsiteX91" fmla="*/ 616451 w 809625"/>
                  <a:gd name="connsiteY91" fmla="*/ 191929 h 438150"/>
                  <a:gd name="connsiteX92" fmla="*/ 645026 w 809625"/>
                  <a:gd name="connsiteY92" fmla="*/ 64294 h 438150"/>
                  <a:gd name="connsiteX93" fmla="*/ 645026 w 809625"/>
                  <a:gd name="connsiteY93" fmla="*/ 216694 h 438150"/>
                  <a:gd name="connsiteX94" fmla="*/ 645026 w 809625"/>
                  <a:gd name="connsiteY94" fmla="*/ 435769 h 438150"/>
                  <a:gd name="connsiteX95" fmla="*/ 683126 w 809625"/>
                  <a:gd name="connsiteY95" fmla="*/ 435769 h 438150"/>
                  <a:gd name="connsiteX96" fmla="*/ 683126 w 809625"/>
                  <a:gd name="connsiteY96" fmla="*/ 216694 h 438150"/>
                  <a:gd name="connsiteX97" fmla="*/ 702176 w 809625"/>
                  <a:gd name="connsiteY97" fmla="*/ 216694 h 438150"/>
                  <a:gd name="connsiteX98" fmla="*/ 702176 w 809625"/>
                  <a:gd name="connsiteY98" fmla="*/ 435769 h 438150"/>
                  <a:gd name="connsiteX99" fmla="*/ 740276 w 809625"/>
                  <a:gd name="connsiteY99" fmla="*/ 435769 h 438150"/>
                  <a:gd name="connsiteX100" fmla="*/ 740276 w 809625"/>
                  <a:gd name="connsiteY100" fmla="*/ 216694 h 438150"/>
                  <a:gd name="connsiteX101" fmla="*/ 740276 w 809625"/>
                  <a:gd name="connsiteY101" fmla="*/ 64294 h 438150"/>
                  <a:gd name="connsiteX102" fmla="*/ 768851 w 809625"/>
                  <a:gd name="connsiteY102" fmla="*/ 191929 h 438150"/>
                  <a:gd name="connsiteX103" fmla="*/ 787901 w 809625"/>
                  <a:gd name="connsiteY103" fmla="*/ 207169 h 438150"/>
                  <a:gd name="connsiteX104" fmla="*/ 794569 w 809625"/>
                  <a:gd name="connsiteY104" fmla="*/ 206216 h 438150"/>
                  <a:gd name="connsiteX105" fmla="*/ 805999 w 809625"/>
                  <a:gd name="connsiteY105" fmla="*/ 1833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9625" h="438150">
                    <a:moveTo>
                      <a:pt x="805999" y="183356"/>
                    </a:moveTo>
                    <a:lnTo>
                      <a:pt x="775519" y="44291"/>
                    </a:lnTo>
                    <a:cubicBezTo>
                      <a:pt x="774566" y="40481"/>
                      <a:pt x="772661" y="36671"/>
                      <a:pt x="768851" y="33814"/>
                    </a:cubicBezTo>
                    <a:cubicBezTo>
                      <a:pt x="757421" y="25241"/>
                      <a:pt x="745039" y="17621"/>
                      <a:pt x="730751" y="13811"/>
                    </a:cubicBezTo>
                    <a:cubicBezTo>
                      <a:pt x="718369" y="10001"/>
                      <a:pt x="705986" y="7144"/>
                      <a:pt x="692651" y="7144"/>
                    </a:cubicBezTo>
                    <a:cubicBezTo>
                      <a:pt x="679316" y="7144"/>
                      <a:pt x="665981" y="9049"/>
                      <a:pt x="654551" y="13811"/>
                    </a:cubicBezTo>
                    <a:cubicBezTo>
                      <a:pt x="640264" y="18574"/>
                      <a:pt x="627881" y="25241"/>
                      <a:pt x="616451" y="33814"/>
                    </a:cubicBezTo>
                    <a:cubicBezTo>
                      <a:pt x="612641" y="36671"/>
                      <a:pt x="610736" y="40481"/>
                      <a:pt x="609784" y="44291"/>
                    </a:cubicBezTo>
                    <a:lnTo>
                      <a:pt x="597401" y="100489"/>
                    </a:lnTo>
                    <a:lnTo>
                      <a:pt x="597401" y="100489"/>
                    </a:lnTo>
                    <a:lnTo>
                      <a:pt x="585019" y="44291"/>
                    </a:lnTo>
                    <a:cubicBezTo>
                      <a:pt x="584066" y="40481"/>
                      <a:pt x="582161" y="36671"/>
                      <a:pt x="578351" y="33814"/>
                    </a:cubicBezTo>
                    <a:cubicBezTo>
                      <a:pt x="566921" y="25241"/>
                      <a:pt x="554539" y="17621"/>
                      <a:pt x="540251" y="13811"/>
                    </a:cubicBezTo>
                    <a:cubicBezTo>
                      <a:pt x="527869" y="10001"/>
                      <a:pt x="515486" y="7144"/>
                      <a:pt x="502151" y="7144"/>
                    </a:cubicBezTo>
                    <a:cubicBezTo>
                      <a:pt x="488816" y="7144"/>
                      <a:pt x="475481" y="9049"/>
                      <a:pt x="464051" y="13811"/>
                    </a:cubicBezTo>
                    <a:cubicBezTo>
                      <a:pt x="449764" y="18574"/>
                      <a:pt x="437381" y="25241"/>
                      <a:pt x="425951" y="33814"/>
                    </a:cubicBezTo>
                    <a:cubicBezTo>
                      <a:pt x="422141" y="36671"/>
                      <a:pt x="420236" y="40481"/>
                      <a:pt x="419284" y="44291"/>
                    </a:cubicBezTo>
                    <a:lnTo>
                      <a:pt x="406901" y="99536"/>
                    </a:lnTo>
                    <a:lnTo>
                      <a:pt x="406901" y="100489"/>
                    </a:lnTo>
                    <a:lnTo>
                      <a:pt x="394519" y="44291"/>
                    </a:lnTo>
                    <a:cubicBezTo>
                      <a:pt x="393566" y="40481"/>
                      <a:pt x="391661" y="36671"/>
                      <a:pt x="387851" y="33814"/>
                    </a:cubicBezTo>
                    <a:cubicBezTo>
                      <a:pt x="376421" y="25241"/>
                      <a:pt x="364039" y="17621"/>
                      <a:pt x="349751" y="13811"/>
                    </a:cubicBezTo>
                    <a:cubicBezTo>
                      <a:pt x="337369" y="10001"/>
                      <a:pt x="324986" y="7144"/>
                      <a:pt x="311651" y="7144"/>
                    </a:cubicBezTo>
                    <a:cubicBezTo>
                      <a:pt x="298316" y="7144"/>
                      <a:pt x="284981" y="9049"/>
                      <a:pt x="273551" y="13811"/>
                    </a:cubicBezTo>
                    <a:cubicBezTo>
                      <a:pt x="259264" y="18574"/>
                      <a:pt x="246881" y="25241"/>
                      <a:pt x="235451" y="33814"/>
                    </a:cubicBezTo>
                    <a:cubicBezTo>
                      <a:pt x="231641" y="36671"/>
                      <a:pt x="229736" y="40481"/>
                      <a:pt x="228784" y="44291"/>
                    </a:cubicBezTo>
                    <a:lnTo>
                      <a:pt x="216401" y="99536"/>
                    </a:lnTo>
                    <a:lnTo>
                      <a:pt x="216401" y="99536"/>
                    </a:lnTo>
                    <a:lnTo>
                      <a:pt x="204019" y="44291"/>
                    </a:lnTo>
                    <a:cubicBezTo>
                      <a:pt x="203066" y="40481"/>
                      <a:pt x="201161" y="36671"/>
                      <a:pt x="197351" y="33814"/>
                    </a:cubicBezTo>
                    <a:cubicBezTo>
                      <a:pt x="185921" y="25241"/>
                      <a:pt x="173539" y="17621"/>
                      <a:pt x="159251" y="13811"/>
                    </a:cubicBezTo>
                    <a:cubicBezTo>
                      <a:pt x="146869" y="10001"/>
                      <a:pt x="134486" y="7144"/>
                      <a:pt x="121151" y="7144"/>
                    </a:cubicBezTo>
                    <a:cubicBezTo>
                      <a:pt x="107816" y="7144"/>
                      <a:pt x="94481" y="9049"/>
                      <a:pt x="83051" y="13811"/>
                    </a:cubicBezTo>
                    <a:cubicBezTo>
                      <a:pt x="68764" y="18574"/>
                      <a:pt x="56381" y="25241"/>
                      <a:pt x="44951" y="33814"/>
                    </a:cubicBezTo>
                    <a:cubicBezTo>
                      <a:pt x="41141" y="36671"/>
                      <a:pt x="39236" y="40481"/>
                      <a:pt x="38284" y="44291"/>
                    </a:cubicBezTo>
                    <a:lnTo>
                      <a:pt x="7804" y="182404"/>
                    </a:lnTo>
                    <a:cubicBezTo>
                      <a:pt x="4946" y="192881"/>
                      <a:pt x="11614" y="204311"/>
                      <a:pt x="23044" y="206216"/>
                    </a:cubicBezTo>
                    <a:cubicBezTo>
                      <a:pt x="23996" y="206216"/>
                      <a:pt x="24949" y="206216"/>
                      <a:pt x="25901" y="206216"/>
                    </a:cubicBezTo>
                    <a:cubicBezTo>
                      <a:pt x="34474" y="206216"/>
                      <a:pt x="42094" y="200501"/>
                      <a:pt x="44951" y="190976"/>
                    </a:cubicBezTo>
                    <a:lnTo>
                      <a:pt x="73526" y="64294"/>
                    </a:lnTo>
                    <a:lnTo>
                      <a:pt x="73526" y="131921"/>
                    </a:lnTo>
                    <a:lnTo>
                      <a:pt x="44951" y="273844"/>
                    </a:lnTo>
                    <a:lnTo>
                      <a:pt x="73526" y="273844"/>
                    </a:lnTo>
                    <a:lnTo>
                      <a:pt x="73526" y="435769"/>
                    </a:lnTo>
                    <a:lnTo>
                      <a:pt x="111626" y="435769"/>
                    </a:lnTo>
                    <a:lnTo>
                      <a:pt x="111626" y="273844"/>
                    </a:lnTo>
                    <a:lnTo>
                      <a:pt x="130676" y="273844"/>
                    </a:lnTo>
                    <a:lnTo>
                      <a:pt x="130676" y="435769"/>
                    </a:lnTo>
                    <a:lnTo>
                      <a:pt x="168776" y="435769"/>
                    </a:lnTo>
                    <a:lnTo>
                      <a:pt x="168776" y="273844"/>
                    </a:lnTo>
                    <a:lnTo>
                      <a:pt x="197351" y="273844"/>
                    </a:lnTo>
                    <a:lnTo>
                      <a:pt x="168776" y="131921"/>
                    </a:lnTo>
                    <a:lnTo>
                      <a:pt x="168776" y="64294"/>
                    </a:lnTo>
                    <a:lnTo>
                      <a:pt x="197351" y="191929"/>
                    </a:lnTo>
                    <a:cubicBezTo>
                      <a:pt x="199256" y="200501"/>
                      <a:pt x="206876" y="207169"/>
                      <a:pt x="215449" y="207169"/>
                    </a:cubicBezTo>
                    <a:lnTo>
                      <a:pt x="215449" y="207169"/>
                    </a:lnTo>
                    <a:cubicBezTo>
                      <a:pt x="224021" y="207169"/>
                      <a:pt x="231641" y="201454"/>
                      <a:pt x="233546" y="191929"/>
                    </a:cubicBezTo>
                    <a:lnTo>
                      <a:pt x="264026" y="64294"/>
                    </a:lnTo>
                    <a:lnTo>
                      <a:pt x="264026" y="216694"/>
                    </a:lnTo>
                    <a:lnTo>
                      <a:pt x="264026" y="435769"/>
                    </a:lnTo>
                    <a:lnTo>
                      <a:pt x="302126" y="435769"/>
                    </a:lnTo>
                    <a:lnTo>
                      <a:pt x="302126" y="216694"/>
                    </a:lnTo>
                    <a:lnTo>
                      <a:pt x="321176" y="216694"/>
                    </a:lnTo>
                    <a:lnTo>
                      <a:pt x="321176" y="435769"/>
                    </a:lnTo>
                    <a:lnTo>
                      <a:pt x="359276" y="435769"/>
                    </a:lnTo>
                    <a:lnTo>
                      <a:pt x="359276" y="216694"/>
                    </a:lnTo>
                    <a:lnTo>
                      <a:pt x="359276" y="64294"/>
                    </a:lnTo>
                    <a:lnTo>
                      <a:pt x="387851" y="191929"/>
                    </a:lnTo>
                    <a:cubicBezTo>
                      <a:pt x="389756" y="200501"/>
                      <a:pt x="397376" y="207169"/>
                      <a:pt x="406901" y="207169"/>
                    </a:cubicBezTo>
                    <a:cubicBezTo>
                      <a:pt x="406901" y="207169"/>
                      <a:pt x="406901" y="207169"/>
                      <a:pt x="406901" y="207169"/>
                    </a:cubicBezTo>
                    <a:lnTo>
                      <a:pt x="406901" y="207169"/>
                    </a:lnTo>
                    <a:cubicBezTo>
                      <a:pt x="415474" y="207169"/>
                      <a:pt x="423094" y="201454"/>
                      <a:pt x="424999" y="191929"/>
                    </a:cubicBezTo>
                    <a:lnTo>
                      <a:pt x="454526" y="64294"/>
                    </a:lnTo>
                    <a:lnTo>
                      <a:pt x="454526" y="132874"/>
                    </a:lnTo>
                    <a:lnTo>
                      <a:pt x="425951" y="273844"/>
                    </a:lnTo>
                    <a:lnTo>
                      <a:pt x="454526" y="273844"/>
                    </a:lnTo>
                    <a:lnTo>
                      <a:pt x="454526" y="435769"/>
                    </a:lnTo>
                    <a:lnTo>
                      <a:pt x="492626" y="435769"/>
                    </a:lnTo>
                    <a:lnTo>
                      <a:pt x="492626" y="273844"/>
                    </a:lnTo>
                    <a:lnTo>
                      <a:pt x="511676" y="273844"/>
                    </a:lnTo>
                    <a:lnTo>
                      <a:pt x="511676" y="435769"/>
                    </a:lnTo>
                    <a:lnTo>
                      <a:pt x="549776" y="435769"/>
                    </a:lnTo>
                    <a:lnTo>
                      <a:pt x="549776" y="273844"/>
                    </a:lnTo>
                    <a:lnTo>
                      <a:pt x="578351" y="273844"/>
                    </a:lnTo>
                    <a:lnTo>
                      <a:pt x="549776" y="130969"/>
                    </a:lnTo>
                    <a:lnTo>
                      <a:pt x="549776" y="64294"/>
                    </a:lnTo>
                    <a:lnTo>
                      <a:pt x="578351" y="191929"/>
                    </a:lnTo>
                    <a:cubicBezTo>
                      <a:pt x="580256" y="200501"/>
                      <a:pt x="587876" y="207169"/>
                      <a:pt x="597401" y="207169"/>
                    </a:cubicBezTo>
                    <a:cubicBezTo>
                      <a:pt x="597401" y="207169"/>
                      <a:pt x="597401" y="207169"/>
                      <a:pt x="597401" y="207169"/>
                    </a:cubicBezTo>
                    <a:lnTo>
                      <a:pt x="597401" y="207169"/>
                    </a:lnTo>
                    <a:cubicBezTo>
                      <a:pt x="597401" y="207169"/>
                      <a:pt x="597401" y="207169"/>
                      <a:pt x="597401" y="207169"/>
                    </a:cubicBezTo>
                    <a:cubicBezTo>
                      <a:pt x="605974" y="207169"/>
                      <a:pt x="613594" y="201454"/>
                      <a:pt x="616451" y="191929"/>
                    </a:cubicBezTo>
                    <a:lnTo>
                      <a:pt x="645026" y="64294"/>
                    </a:lnTo>
                    <a:lnTo>
                      <a:pt x="645026" y="216694"/>
                    </a:lnTo>
                    <a:lnTo>
                      <a:pt x="645026" y="435769"/>
                    </a:lnTo>
                    <a:lnTo>
                      <a:pt x="683126" y="435769"/>
                    </a:lnTo>
                    <a:lnTo>
                      <a:pt x="683126" y="216694"/>
                    </a:lnTo>
                    <a:lnTo>
                      <a:pt x="702176" y="216694"/>
                    </a:lnTo>
                    <a:lnTo>
                      <a:pt x="702176" y="435769"/>
                    </a:lnTo>
                    <a:lnTo>
                      <a:pt x="740276" y="435769"/>
                    </a:lnTo>
                    <a:lnTo>
                      <a:pt x="740276" y="216694"/>
                    </a:lnTo>
                    <a:lnTo>
                      <a:pt x="740276" y="64294"/>
                    </a:lnTo>
                    <a:lnTo>
                      <a:pt x="768851" y="191929"/>
                    </a:lnTo>
                    <a:cubicBezTo>
                      <a:pt x="770756" y="200501"/>
                      <a:pt x="778376" y="207169"/>
                      <a:pt x="787901" y="207169"/>
                    </a:cubicBezTo>
                    <a:cubicBezTo>
                      <a:pt x="789806" y="207169"/>
                      <a:pt x="792664" y="207169"/>
                      <a:pt x="794569" y="206216"/>
                    </a:cubicBezTo>
                    <a:cubicBezTo>
                      <a:pt x="803141" y="202406"/>
                      <a:pt x="807904" y="192881"/>
                      <a:pt x="805999" y="183356"/>
                    </a:cubicBezTo>
                    <a:close/>
                  </a:path>
                </a:pathLst>
              </a:custGeom>
              <a:solidFill>
                <a:srgbClr val="000000"/>
              </a:solidFill>
              <a:ln w="9525" cap="flat">
                <a:noFill/>
                <a:prstDash val="solid"/>
                <a:miter/>
              </a:ln>
            </p:spPr>
            <p:txBody>
              <a:bodyPr rtlCol="0" anchor="ctr"/>
              <a:lstStyle/>
              <a:p>
                <a:endParaRPr lang="en-US"/>
              </a:p>
            </p:txBody>
          </p:sp>
        </p:grpSp>
        <p:grpSp>
          <p:nvGrpSpPr>
            <p:cNvPr id="10" name="Graphic 13" descr="Family with two children">
              <a:extLst>
                <a:ext uri="{FF2B5EF4-FFF2-40B4-BE49-F238E27FC236}">
                  <a16:creationId xmlns:a16="http://schemas.microsoft.com/office/drawing/2014/main" id="{DEF862C3-62C5-4901-A9E2-242E5DEC56B7}"/>
                </a:ext>
              </a:extLst>
            </p:cNvPr>
            <p:cNvGrpSpPr/>
            <p:nvPr/>
          </p:nvGrpSpPr>
          <p:grpSpPr>
            <a:xfrm>
              <a:off x="6132428" y="4987172"/>
              <a:ext cx="914400" cy="914400"/>
              <a:chOff x="5181600" y="4001294"/>
              <a:chExt cx="914400" cy="914400"/>
            </a:xfrm>
          </p:grpSpPr>
          <p:sp>
            <p:nvSpPr>
              <p:cNvPr id="21" name="Freeform: Shape 20">
                <a:extLst>
                  <a:ext uri="{FF2B5EF4-FFF2-40B4-BE49-F238E27FC236}">
                    <a16:creationId xmlns:a16="http://schemas.microsoft.com/office/drawing/2014/main" id="{AE3A01C3-B771-4D2F-9DA2-F067C03FDC98}"/>
                  </a:ext>
                </a:extLst>
              </p:cNvPr>
              <p:cNvSpPr/>
              <p:nvPr/>
            </p:nvSpPr>
            <p:spPr>
              <a:xfrm>
                <a:off x="5688806" y="416560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3A287BF-810E-43D3-B51A-5DFE9B64566D}"/>
                  </a:ext>
                </a:extLst>
              </p:cNvPr>
              <p:cNvSpPr/>
              <p:nvPr/>
            </p:nvSpPr>
            <p:spPr>
              <a:xfrm>
                <a:off x="5907881" y="4403725"/>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03BF9AD-584C-42E8-8ED9-EB98B531A321}"/>
                  </a:ext>
                </a:extLst>
              </p:cNvPr>
              <p:cNvSpPr/>
              <p:nvPr/>
            </p:nvSpPr>
            <p:spPr>
              <a:xfrm>
                <a:off x="5479256" y="4165600"/>
                <a:ext cx="104775" cy="104775"/>
              </a:xfrm>
              <a:custGeom>
                <a:avLst/>
                <a:gdLst>
                  <a:gd name="connsiteX0" fmla="*/ 102394 w 104775"/>
                  <a:gd name="connsiteY0" fmla="*/ 54769 h 104775"/>
                  <a:gd name="connsiteX1" fmla="*/ 54769 w 104775"/>
                  <a:gd name="connsiteY1" fmla="*/ 102394 h 104775"/>
                  <a:gd name="connsiteX2" fmla="*/ 7144 w 104775"/>
                  <a:gd name="connsiteY2" fmla="*/ 54769 h 104775"/>
                  <a:gd name="connsiteX3" fmla="*/ 54769 w 104775"/>
                  <a:gd name="connsiteY3" fmla="*/ 7144 h 104775"/>
                  <a:gd name="connsiteX4" fmla="*/ 102394 w 104775"/>
                  <a:gd name="connsiteY4" fmla="*/ 547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2394" y="54769"/>
                    </a:moveTo>
                    <a:cubicBezTo>
                      <a:pt x="102394" y="81071"/>
                      <a:pt x="81071" y="102394"/>
                      <a:pt x="54769" y="102394"/>
                    </a:cubicBezTo>
                    <a:cubicBezTo>
                      <a:pt x="28466" y="102394"/>
                      <a:pt x="7144" y="81071"/>
                      <a:pt x="7144" y="54769"/>
                    </a:cubicBezTo>
                    <a:cubicBezTo>
                      <a:pt x="7144" y="28466"/>
                      <a:pt x="28466" y="7144"/>
                      <a:pt x="54769" y="7144"/>
                    </a:cubicBezTo>
                    <a:cubicBezTo>
                      <a:pt x="81071" y="7144"/>
                      <a:pt x="102394" y="28466"/>
                      <a:pt x="102394" y="54769"/>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4F7EC7F-BDD6-4C42-9257-5CDEDB1C8DD4}"/>
                  </a:ext>
                </a:extLst>
              </p:cNvPr>
              <p:cNvSpPr/>
              <p:nvPr/>
            </p:nvSpPr>
            <p:spPr>
              <a:xfrm>
                <a:off x="5279231" y="4403725"/>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23811C8-42D7-47CD-AC30-3948791280D9}"/>
                  </a:ext>
                </a:extLst>
              </p:cNvPr>
              <p:cNvSpPr/>
              <p:nvPr/>
            </p:nvSpPr>
            <p:spPr>
              <a:xfrm>
                <a:off x="5212755" y="4279900"/>
                <a:ext cx="847725" cy="466725"/>
              </a:xfrm>
              <a:custGeom>
                <a:avLst/>
                <a:gdLst>
                  <a:gd name="connsiteX0" fmla="*/ 843240 w 847725"/>
                  <a:gd name="connsiteY0" fmla="*/ 332899 h 466725"/>
                  <a:gd name="connsiteX1" fmla="*/ 809903 w 847725"/>
                  <a:gd name="connsiteY1" fmla="*/ 253841 h 466725"/>
                  <a:gd name="connsiteX2" fmla="*/ 760373 w 847725"/>
                  <a:gd name="connsiteY2" fmla="*/ 219551 h 466725"/>
                  <a:gd name="connsiteX3" fmla="*/ 740370 w 847725"/>
                  <a:gd name="connsiteY3" fmla="*/ 216694 h 466725"/>
                  <a:gd name="connsiteX4" fmla="*/ 703223 w 847725"/>
                  <a:gd name="connsiteY4" fmla="*/ 225266 h 466725"/>
                  <a:gd name="connsiteX5" fmla="*/ 645120 w 847725"/>
                  <a:gd name="connsiteY5" fmla="*/ 184309 h 466725"/>
                  <a:gd name="connsiteX6" fmla="*/ 610830 w 847725"/>
                  <a:gd name="connsiteY6" fmla="*/ 41434 h 466725"/>
                  <a:gd name="connsiteX7" fmla="*/ 604163 w 847725"/>
                  <a:gd name="connsiteY7" fmla="*/ 30956 h 466725"/>
                  <a:gd name="connsiteX8" fmla="*/ 565110 w 847725"/>
                  <a:gd name="connsiteY8" fmla="*/ 11906 h 466725"/>
                  <a:gd name="connsiteX9" fmla="*/ 530820 w 847725"/>
                  <a:gd name="connsiteY9" fmla="*/ 7144 h 466725"/>
                  <a:gd name="connsiteX10" fmla="*/ 497483 w 847725"/>
                  <a:gd name="connsiteY10" fmla="*/ 11906 h 466725"/>
                  <a:gd name="connsiteX11" fmla="*/ 458430 w 847725"/>
                  <a:gd name="connsiteY11" fmla="*/ 30956 h 466725"/>
                  <a:gd name="connsiteX12" fmla="*/ 451763 w 847725"/>
                  <a:gd name="connsiteY12" fmla="*/ 41434 h 466725"/>
                  <a:gd name="connsiteX13" fmla="*/ 426045 w 847725"/>
                  <a:gd name="connsiteY13" fmla="*/ 144304 h 466725"/>
                  <a:gd name="connsiteX14" fmla="*/ 401280 w 847725"/>
                  <a:gd name="connsiteY14" fmla="*/ 41434 h 466725"/>
                  <a:gd name="connsiteX15" fmla="*/ 394613 w 847725"/>
                  <a:gd name="connsiteY15" fmla="*/ 30956 h 466725"/>
                  <a:gd name="connsiteX16" fmla="*/ 355560 w 847725"/>
                  <a:gd name="connsiteY16" fmla="*/ 11906 h 466725"/>
                  <a:gd name="connsiteX17" fmla="*/ 321270 w 847725"/>
                  <a:gd name="connsiteY17" fmla="*/ 7144 h 466725"/>
                  <a:gd name="connsiteX18" fmla="*/ 287933 w 847725"/>
                  <a:gd name="connsiteY18" fmla="*/ 11906 h 466725"/>
                  <a:gd name="connsiteX19" fmla="*/ 248880 w 847725"/>
                  <a:gd name="connsiteY19" fmla="*/ 30956 h 466725"/>
                  <a:gd name="connsiteX20" fmla="*/ 242213 w 847725"/>
                  <a:gd name="connsiteY20" fmla="*/ 41434 h 466725"/>
                  <a:gd name="connsiteX21" fmla="*/ 207923 w 847725"/>
                  <a:gd name="connsiteY21" fmla="*/ 184309 h 466725"/>
                  <a:gd name="connsiteX22" fmla="*/ 149820 w 847725"/>
                  <a:gd name="connsiteY22" fmla="*/ 225266 h 466725"/>
                  <a:gd name="connsiteX23" fmla="*/ 111720 w 847725"/>
                  <a:gd name="connsiteY23" fmla="*/ 216694 h 466725"/>
                  <a:gd name="connsiteX24" fmla="*/ 91718 w 847725"/>
                  <a:gd name="connsiteY24" fmla="*/ 219551 h 466725"/>
                  <a:gd name="connsiteX25" fmla="*/ 42188 w 847725"/>
                  <a:gd name="connsiteY25" fmla="*/ 253841 h 466725"/>
                  <a:gd name="connsiteX26" fmla="*/ 8850 w 847725"/>
                  <a:gd name="connsiteY26" fmla="*/ 332899 h 466725"/>
                  <a:gd name="connsiteX27" fmla="*/ 14565 w 847725"/>
                  <a:gd name="connsiteY27" fmla="*/ 356711 h 466725"/>
                  <a:gd name="connsiteX28" fmla="*/ 25995 w 847725"/>
                  <a:gd name="connsiteY28" fmla="*/ 359569 h 466725"/>
                  <a:gd name="connsiteX29" fmla="*/ 43140 w 847725"/>
                  <a:gd name="connsiteY29" fmla="*/ 348139 h 466725"/>
                  <a:gd name="connsiteX30" fmla="*/ 64095 w 847725"/>
                  <a:gd name="connsiteY30" fmla="*/ 298609 h 466725"/>
                  <a:gd name="connsiteX31" fmla="*/ 64095 w 847725"/>
                  <a:gd name="connsiteY31" fmla="*/ 350044 h 466725"/>
                  <a:gd name="connsiteX32" fmla="*/ 64095 w 847725"/>
                  <a:gd name="connsiteY32" fmla="*/ 464344 h 466725"/>
                  <a:gd name="connsiteX33" fmla="*/ 102195 w 847725"/>
                  <a:gd name="connsiteY33" fmla="*/ 464344 h 466725"/>
                  <a:gd name="connsiteX34" fmla="*/ 102195 w 847725"/>
                  <a:gd name="connsiteY34" fmla="*/ 350044 h 466725"/>
                  <a:gd name="connsiteX35" fmla="*/ 121245 w 847725"/>
                  <a:gd name="connsiteY35" fmla="*/ 350044 h 466725"/>
                  <a:gd name="connsiteX36" fmla="*/ 121245 w 847725"/>
                  <a:gd name="connsiteY36" fmla="*/ 464344 h 466725"/>
                  <a:gd name="connsiteX37" fmla="*/ 159345 w 847725"/>
                  <a:gd name="connsiteY37" fmla="*/ 464344 h 466725"/>
                  <a:gd name="connsiteX38" fmla="*/ 159345 w 847725"/>
                  <a:gd name="connsiteY38" fmla="*/ 264319 h 466725"/>
                  <a:gd name="connsiteX39" fmla="*/ 160298 w 847725"/>
                  <a:gd name="connsiteY39" fmla="*/ 264319 h 466725"/>
                  <a:gd name="connsiteX40" fmla="*/ 235545 w 847725"/>
                  <a:gd name="connsiteY40" fmla="*/ 211931 h 466725"/>
                  <a:gd name="connsiteX41" fmla="*/ 243165 w 847725"/>
                  <a:gd name="connsiteY41" fmla="*/ 200501 h 466725"/>
                  <a:gd name="connsiteX42" fmla="*/ 273645 w 847725"/>
                  <a:gd name="connsiteY42" fmla="*/ 73819 h 466725"/>
                  <a:gd name="connsiteX43" fmla="*/ 273645 w 847725"/>
                  <a:gd name="connsiteY43" fmla="*/ 464344 h 466725"/>
                  <a:gd name="connsiteX44" fmla="*/ 311745 w 847725"/>
                  <a:gd name="connsiteY44" fmla="*/ 464344 h 466725"/>
                  <a:gd name="connsiteX45" fmla="*/ 311745 w 847725"/>
                  <a:gd name="connsiteY45" fmla="*/ 245269 h 466725"/>
                  <a:gd name="connsiteX46" fmla="*/ 330795 w 847725"/>
                  <a:gd name="connsiteY46" fmla="*/ 245269 h 466725"/>
                  <a:gd name="connsiteX47" fmla="*/ 330795 w 847725"/>
                  <a:gd name="connsiteY47" fmla="*/ 464344 h 466725"/>
                  <a:gd name="connsiteX48" fmla="*/ 368895 w 847725"/>
                  <a:gd name="connsiteY48" fmla="*/ 464344 h 466725"/>
                  <a:gd name="connsiteX49" fmla="*/ 368895 w 847725"/>
                  <a:gd name="connsiteY49" fmla="*/ 73819 h 466725"/>
                  <a:gd name="connsiteX50" fmla="*/ 407948 w 847725"/>
                  <a:gd name="connsiteY50" fmla="*/ 230981 h 466725"/>
                  <a:gd name="connsiteX51" fmla="*/ 426045 w 847725"/>
                  <a:gd name="connsiteY51" fmla="*/ 245269 h 466725"/>
                  <a:gd name="connsiteX52" fmla="*/ 444143 w 847725"/>
                  <a:gd name="connsiteY52" fmla="*/ 230981 h 466725"/>
                  <a:gd name="connsiteX53" fmla="*/ 483195 w 847725"/>
                  <a:gd name="connsiteY53" fmla="*/ 73819 h 466725"/>
                  <a:gd name="connsiteX54" fmla="*/ 483195 w 847725"/>
                  <a:gd name="connsiteY54" fmla="*/ 153829 h 466725"/>
                  <a:gd name="connsiteX55" fmla="*/ 449858 w 847725"/>
                  <a:gd name="connsiteY55" fmla="*/ 292894 h 466725"/>
                  <a:gd name="connsiteX56" fmla="*/ 483195 w 847725"/>
                  <a:gd name="connsiteY56" fmla="*/ 292894 h 466725"/>
                  <a:gd name="connsiteX57" fmla="*/ 483195 w 847725"/>
                  <a:gd name="connsiteY57" fmla="*/ 464344 h 466725"/>
                  <a:gd name="connsiteX58" fmla="*/ 521295 w 847725"/>
                  <a:gd name="connsiteY58" fmla="*/ 464344 h 466725"/>
                  <a:gd name="connsiteX59" fmla="*/ 521295 w 847725"/>
                  <a:gd name="connsiteY59" fmla="*/ 292894 h 466725"/>
                  <a:gd name="connsiteX60" fmla="*/ 540345 w 847725"/>
                  <a:gd name="connsiteY60" fmla="*/ 292894 h 466725"/>
                  <a:gd name="connsiteX61" fmla="*/ 540345 w 847725"/>
                  <a:gd name="connsiteY61" fmla="*/ 464344 h 466725"/>
                  <a:gd name="connsiteX62" fmla="*/ 578445 w 847725"/>
                  <a:gd name="connsiteY62" fmla="*/ 464344 h 466725"/>
                  <a:gd name="connsiteX63" fmla="*/ 578445 w 847725"/>
                  <a:gd name="connsiteY63" fmla="*/ 292894 h 466725"/>
                  <a:gd name="connsiteX64" fmla="*/ 611783 w 847725"/>
                  <a:gd name="connsiteY64" fmla="*/ 292894 h 466725"/>
                  <a:gd name="connsiteX65" fmla="*/ 578445 w 847725"/>
                  <a:gd name="connsiteY65" fmla="*/ 153829 h 466725"/>
                  <a:gd name="connsiteX66" fmla="*/ 578445 w 847725"/>
                  <a:gd name="connsiteY66" fmla="*/ 73819 h 466725"/>
                  <a:gd name="connsiteX67" fmla="*/ 609878 w 847725"/>
                  <a:gd name="connsiteY67" fmla="*/ 200501 h 466725"/>
                  <a:gd name="connsiteX68" fmla="*/ 617498 w 847725"/>
                  <a:gd name="connsiteY68" fmla="*/ 211931 h 466725"/>
                  <a:gd name="connsiteX69" fmla="*/ 693698 w 847725"/>
                  <a:gd name="connsiteY69" fmla="*/ 265271 h 466725"/>
                  <a:gd name="connsiteX70" fmla="*/ 693698 w 847725"/>
                  <a:gd name="connsiteY70" fmla="*/ 324326 h 466725"/>
                  <a:gd name="connsiteX71" fmla="*/ 673695 w 847725"/>
                  <a:gd name="connsiteY71" fmla="*/ 378619 h 466725"/>
                  <a:gd name="connsiteX72" fmla="*/ 692745 w 847725"/>
                  <a:gd name="connsiteY72" fmla="*/ 378619 h 466725"/>
                  <a:gd name="connsiteX73" fmla="*/ 692745 w 847725"/>
                  <a:gd name="connsiteY73" fmla="*/ 464344 h 466725"/>
                  <a:gd name="connsiteX74" fmla="*/ 730845 w 847725"/>
                  <a:gd name="connsiteY74" fmla="*/ 464344 h 466725"/>
                  <a:gd name="connsiteX75" fmla="*/ 730845 w 847725"/>
                  <a:gd name="connsiteY75" fmla="*/ 378619 h 466725"/>
                  <a:gd name="connsiteX76" fmla="*/ 749895 w 847725"/>
                  <a:gd name="connsiteY76" fmla="*/ 378619 h 466725"/>
                  <a:gd name="connsiteX77" fmla="*/ 749895 w 847725"/>
                  <a:gd name="connsiteY77" fmla="*/ 464344 h 466725"/>
                  <a:gd name="connsiteX78" fmla="*/ 787995 w 847725"/>
                  <a:gd name="connsiteY78" fmla="*/ 464344 h 466725"/>
                  <a:gd name="connsiteX79" fmla="*/ 787995 w 847725"/>
                  <a:gd name="connsiteY79" fmla="*/ 378619 h 466725"/>
                  <a:gd name="connsiteX80" fmla="*/ 807045 w 847725"/>
                  <a:gd name="connsiteY80" fmla="*/ 378619 h 466725"/>
                  <a:gd name="connsiteX81" fmla="*/ 788948 w 847725"/>
                  <a:gd name="connsiteY81" fmla="*/ 328136 h 466725"/>
                  <a:gd name="connsiteX82" fmla="*/ 788948 w 847725"/>
                  <a:gd name="connsiteY82" fmla="*/ 298609 h 466725"/>
                  <a:gd name="connsiteX83" fmla="*/ 809903 w 847725"/>
                  <a:gd name="connsiteY83" fmla="*/ 348139 h 466725"/>
                  <a:gd name="connsiteX84" fmla="*/ 827048 w 847725"/>
                  <a:gd name="connsiteY84" fmla="*/ 359569 h 466725"/>
                  <a:gd name="connsiteX85" fmla="*/ 838478 w 847725"/>
                  <a:gd name="connsiteY85" fmla="*/ 355759 h 466725"/>
                  <a:gd name="connsiteX86" fmla="*/ 843240 w 847725"/>
                  <a:gd name="connsiteY86" fmla="*/ 33289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47725" h="466725">
                    <a:moveTo>
                      <a:pt x="843240" y="332899"/>
                    </a:moveTo>
                    <a:lnTo>
                      <a:pt x="809903" y="253841"/>
                    </a:lnTo>
                    <a:cubicBezTo>
                      <a:pt x="798473" y="237649"/>
                      <a:pt x="780375" y="225266"/>
                      <a:pt x="760373" y="219551"/>
                    </a:cubicBezTo>
                    <a:cubicBezTo>
                      <a:pt x="754658" y="217646"/>
                      <a:pt x="747038" y="216694"/>
                      <a:pt x="740370" y="216694"/>
                    </a:cubicBezTo>
                    <a:cubicBezTo>
                      <a:pt x="727035" y="216694"/>
                      <a:pt x="714653" y="219551"/>
                      <a:pt x="703223" y="225266"/>
                    </a:cubicBezTo>
                    <a:lnTo>
                      <a:pt x="645120" y="184309"/>
                    </a:lnTo>
                    <a:lnTo>
                      <a:pt x="610830" y="41434"/>
                    </a:lnTo>
                    <a:cubicBezTo>
                      <a:pt x="609878" y="37624"/>
                      <a:pt x="607020" y="32861"/>
                      <a:pt x="604163" y="30956"/>
                    </a:cubicBezTo>
                    <a:cubicBezTo>
                      <a:pt x="592733" y="22384"/>
                      <a:pt x="579398" y="15716"/>
                      <a:pt x="565110" y="11906"/>
                    </a:cubicBezTo>
                    <a:cubicBezTo>
                      <a:pt x="553680" y="9049"/>
                      <a:pt x="542250" y="7144"/>
                      <a:pt x="530820" y="7144"/>
                    </a:cubicBezTo>
                    <a:cubicBezTo>
                      <a:pt x="519390" y="7144"/>
                      <a:pt x="507960" y="9049"/>
                      <a:pt x="497483" y="11906"/>
                    </a:cubicBezTo>
                    <a:cubicBezTo>
                      <a:pt x="483195" y="15716"/>
                      <a:pt x="469860" y="22384"/>
                      <a:pt x="458430" y="30956"/>
                    </a:cubicBezTo>
                    <a:cubicBezTo>
                      <a:pt x="454620" y="33814"/>
                      <a:pt x="452715" y="37624"/>
                      <a:pt x="451763" y="41434"/>
                    </a:cubicBezTo>
                    <a:lnTo>
                      <a:pt x="426045" y="144304"/>
                    </a:lnTo>
                    <a:lnTo>
                      <a:pt x="401280" y="41434"/>
                    </a:lnTo>
                    <a:cubicBezTo>
                      <a:pt x="400328" y="37624"/>
                      <a:pt x="397470" y="32861"/>
                      <a:pt x="394613" y="30956"/>
                    </a:cubicBezTo>
                    <a:cubicBezTo>
                      <a:pt x="383183" y="22384"/>
                      <a:pt x="369848" y="15716"/>
                      <a:pt x="355560" y="11906"/>
                    </a:cubicBezTo>
                    <a:cubicBezTo>
                      <a:pt x="344130" y="9049"/>
                      <a:pt x="332700" y="7144"/>
                      <a:pt x="321270" y="7144"/>
                    </a:cubicBezTo>
                    <a:cubicBezTo>
                      <a:pt x="309840" y="7144"/>
                      <a:pt x="298410" y="9049"/>
                      <a:pt x="287933" y="11906"/>
                    </a:cubicBezTo>
                    <a:cubicBezTo>
                      <a:pt x="273645" y="15716"/>
                      <a:pt x="260310" y="22384"/>
                      <a:pt x="248880" y="30956"/>
                    </a:cubicBezTo>
                    <a:cubicBezTo>
                      <a:pt x="245070" y="33814"/>
                      <a:pt x="243165" y="37624"/>
                      <a:pt x="242213" y="41434"/>
                    </a:cubicBezTo>
                    <a:lnTo>
                      <a:pt x="207923" y="184309"/>
                    </a:lnTo>
                    <a:lnTo>
                      <a:pt x="149820" y="225266"/>
                    </a:lnTo>
                    <a:cubicBezTo>
                      <a:pt x="137438" y="219551"/>
                      <a:pt x="125055" y="216694"/>
                      <a:pt x="111720" y="216694"/>
                    </a:cubicBezTo>
                    <a:cubicBezTo>
                      <a:pt x="105053" y="216694"/>
                      <a:pt x="97433" y="217646"/>
                      <a:pt x="91718" y="219551"/>
                    </a:cubicBezTo>
                    <a:cubicBezTo>
                      <a:pt x="71715" y="224314"/>
                      <a:pt x="53618" y="236696"/>
                      <a:pt x="42188" y="253841"/>
                    </a:cubicBezTo>
                    <a:lnTo>
                      <a:pt x="8850" y="332899"/>
                    </a:lnTo>
                    <a:cubicBezTo>
                      <a:pt x="5040" y="341471"/>
                      <a:pt x="7898" y="350996"/>
                      <a:pt x="14565" y="356711"/>
                    </a:cubicBezTo>
                    <a:cubicBezTo>
                      <a:pt x="18375" y="358616"/>
                      <a:pt x="22185" y="359569"/>
                      <a:pt x="25995" y="359569"/>
                    </a:cubicBezTo>
                    <a:cubicBezTo>
                      <a:pt x="33615" y="359569"/>
                      <a:pt x="40283" y="354806"/>
                      <a:pt x="43140" y="348139"/>
                    </a:cubicBezTo>
                    <a:lnTo>
                      <a:pt x="64095" y="298609"/>
                    </a:lnTo>
                    <a:lnTo>
                      <a:pt x="64095" y="350044"/>
                    </a:lnTo>
                    <a:lnTo>
                      <a:pt x="64095" y="464344"/>
                    </a:lnTo>
                    <a:lnTo>
                      <a:pt x="102195" y="464344"/>
                    </a:lnTo>
                    <a:lnTo>
                      <a:pt x="102195" y="350044"/>
                    </a:lnTo>
                    <a:lnTo>
                      <a:pt x="121245" y="350044"/>
                    </a:lnTo>
                    <a:lnTo>
                      <a:pt x="121245" y="464344"/>
                    </a:lnTo>
                    <a:lnTo>
                      <a:pt x="159345" y="464344"/>
                    </a:lnTo>
                    <a:lnTo>
                      <a:pt x="159345" y="264319"/>
                    </a:lnTo>
                    <a:lnTo>
                      <a:pt x="160298" y="264319"/>
                    </a:lnTo>
                    <a:lnTo>
                      <a:pt x="235545" y="211931"/>
                    </a:lnTo>
                    <a:cubicBezTo>
                      <a:pt x="239355" y="209074"/>
                      <a:pt x="242213" y="205264"/>
                      <a:pt x="243165" y="200501"/>
                    </a:cubicBezTo>
                    <a:lnTo>
                      <a:pt x="273645" y="73819"/>
                    </a:lnTo>
                    <a:lnTo>
                      <a:pt x="273645" y="464344"/>
                    </a:lnTo>
                    <a:lnTo>
                      <a:pt x="311745" y="464344"/>
                    </a:lnTo>
                    <a:lnTo>
                      <a:pt x="311745" y="245269"/>
                    </a:lnTo>
                    <a:lnTo>
                      <a:pt x="330795" y="245269"/>
                    </a:lnTo>
                    <a:lnTo>
                      <a:pt x="330795" y="464344"/>
                    </a:lnTo>
                    <a:lnTo>
                      <a:pt x="368895" y="464344"/>
                    </a:lnTo>
                    <a:lnTo>
                      <a:pt x="368895" y="73819"/>
                    </a:lnTo>
                    <a:lnTo>
                      <a:pt x="407948" y="230981"/>
                    </a:lnTo>
                    <a:cubicBezTo>
                      <a:pt x="409853" y="239554"/>
                      <a:pt x="417473" y="245269"/>
                      <a:pt x="426045" y="245269"/>
                    </a:cubicBezTo>
                    <a:cubicBezTo>
                      <a:pt x="434618" y="245269"/>
                      <a:pt x="442238" y="239554"/>
                      <a:pt x="444143" y="230981"/>
                    </a:cubicBezTo>
                    <a:lnTo>
                      <a:pt x="483195" y="73819"/>
                    </a:lnTo>
                    <a:lnTo>
                      <a:pt x="483195" y="153829"/>
                    </a:lnTo>
                    <a:lnTo>
                      <a:pt x="449858" y="292894"/>
                    </a:lnTo>
                    <a:lnTo>
                      <a:pt x="483195" y="292894"/>
                    </a:lnTo>
                    <a:lnTo>
                      <a:pt x="483195" y="464344"/>
                    </a:lnTo>
                    <a:lnTo>
                      <a:pt x="521295" y="464344"/>
                    </a:lnTo>
                    <a:lnTo>
                      <a:pt x="521295" y="292894"/>
                    </a:lnTo>
                    <a:lnTo>
                      <a:pt x="540345" y="292894"/>
                    </a:lnTo>
                    <a:lnTo>
                      <a:pt x="540345" y="464344"/>
                    </a:lnTo>
                    <a:lnTo>
                      <a:pt x="578445" y="464344"/>
                    </a:lnTo>
                    <a:lnTo>
                      <a:pt x="578445" y="292894"/>
                    </a:lnTo>
                    <a:lnTo>
                      <a:pt x="611783" y="292894"/>
                    </a:lnTo>
                    <a:lnTo>
                      <a:pt x="578445" y="153829"/>
                    </a:lnTo>
                    <a:lnTo>
                      <a:pt x="578445" y="73819"/>
                    </a:lnTo>
                    <a:lnTo>
                      <a:pt x="609878" y="200501"/>
                    </a:lnTo>
                    <a:cubicBezTo>
                      <a:pt x="610830" y="205264"/>
                      <a:pt x="613688" y="209074"/>
                      <a:pt x="617498" y="211931"/>
                    </a:cubicBezTo>
                    <a:lnTo>
                      <a:pt x="693698" y="265271"/>
                    </a:lnTo>
                    <a:lnTo>
                      <a:pt x="693698" y="324326"/>
                    </a:lnTo>
                    <a:lnTo>
                      <a:pt x="673695" y="378619"/>
                    </a:lnTo>
                    <a:lnTo>
                      <a:pt x="692745" y="378619"/>
                    </a:lnTo>
                    <a:lnTo>
                      <a:pt x="692745" y="464344"/>
                    </a:lnTo>
                    <a:lnTo>
                      <a:pt x="730845" y="464344"/>
                    </a:lnTo>
                    <a:lnTo>
                      <a:pt x="730845" y="378619"/>
                    </a:lnTo>
                    <a:lnTo>
                      <a:pt x="749895" y="378619"/>
                    </a:lnTo>
                    <a:lnTo>
                      <a:pt x="749895" y="464344"/>
                    </a:lnTo>
                    <a:lnTo>
                      <a:pt x="787995" y="464344"/>
                    </a:lnTo>
                    <a:lnTo>
                      <a:pt x="787995" y="378619"/>
                    </a:lnTo>
                    <a:lnTo>
                      <a:pt x="807045" y="378619"/>
                    </a:lnTo>
                    <a:lnTo>
                      <a:pt x="788948" y="328136"/>
                    </a:lnTo>
                    <a:lnTo>
                      <a:pt x="788948" y="298609"/>
                    </a:lnTo>
                    <a:lnTo>
                      <a:pt x="809903" y="348139"/>
                    </a:lnTo>
                    <a:cubicBezTo>
                      <a:pt x="812760" y="355759"/>
                      <a:pt x="820380" y="359569"/>
                      <a:pt x="827048" y="359569"/>
                    </a:cubicBezTo>
                    <a:cubicBezTo>
                      <a:pt x="830858" y="359569"/>
                      <a:pt x="834668" y="358616"/>
                      <a:pt x="838478" y="355759"/>
                    </a:cubicBezTo>
                    <a:cubicBezTo>
                      <a:pt x="844193" y="350996"/>
                      <a:pt x="847050" y="340519"/>
                      <a:pt x="843240" y="332899"/>
                    </a:cubicBezTo>
                    <a:close/>
                  </a:path>
                </a:pathLst>
              </a:custGeom>
              <a:solidFill>
                <a:srgbClr val="000000"/>
              </a:solidFill>
              <a:ln w="9525" cap="flat">
                <a:noFill/>
                <a:prstDash val="solid"/>
                <a:miter/>
              </a:ln>
            </p:spPr>
            <p:txBody>
              <a:bodyPr rtlCol="0" anchor="ctr"/>
              <a:lstStyle/>
              <a:p>
                <a:endParaRPr lang="en-US"/>
              </a:p>
            </p:txBody>
          </p:sp>
        </p:grpSp>
        <p:grpSp>
          <p:nvGrpSpPr>
            <p:cNvPr id="11" name="Graphic 15" descr="Users">
              <a:extLst>
                <a:ext uri="{FF2B5EF4-FFF2-40B4-BE49-F238E27FC236}">
                  <a16:creationId xmlns:a16="http://schemas.microsoft.com/office/drawing/2014/main" id="{491063A8-66C8-49DE-AD74-33004DF10801}"/>
                </a:ext>
              </a:extLst>
            </p:cNvPr>
            <p:cNvGrpSpPr/>
            <p:nvPr/>
          </p:nvGrpSpPr>
          <p:grpSpPr>
            <a:xfrm>
              <a:off x="8791879" y="5223759"/>
              <a:ext cx="914400" cy="914400"/>
              <a:chOff x="5331600" y="4151294"/>
              <a:chExt cx="914400" cy="914400"/>
            </a:xfrm>
          </p:grpSpPr>
          <p:sp>
            <p:nvSpPr>
              <p:cNvPr id="15" name="Freeform: Shape 14">
                <a:extLst>
                  <a:ext uri="{FF2B5EF4-FFF2-40B4-BE49-F238E27FC236}">
                    <a16:creationId xmlns:a16="http://schemas.microsoft.com/office/drawing/2014/main" id="{359E3D6D-5072-42A4-9776-46A7F3A84EB0}"/>
                  </a:ext>
                </a:extLst>
              </p:cNvPr>
              <p:cNvSpPr/>
              <p:nvPr/>
            </p:nvSpPr>
            <p:spPr>
              <a:xfrm>
                <a:off x="5467331" y="4351795"/>
                <a:ext cx="180975" cy="180975"/>
              </a:xfrm>
              <a:custGeom>
                <a:avLst/>
                <a:gdLst>
                  <a:gd name="connsiteX0" fmla="*/ 178594 w 180975"/>
                  <a:gd name="connsiteY0" fmla="*/ 92869 h 180975"/>
                  <a:gd name="connsiteX1" fmla="*/ 92869 w 180975"/>
                  <a:gd name="connsiteY1" fmla="*/ 178594 h 180975"/>
                  <a:gd name="connsiteX2" fmla="*/ 7144 w 180975"/>
                  <a:gd name="connsiteY2" fmla="*/ 92869 h 180975"/>
                  <a:gd name="connsiteX3" fmla="*/ 92869 w 180975"/>
                  <a:gd name="connsiteY3" fmla="*/ 7144 h 180975"/>
                  <a:gd name="connsiteX4" fmla="*/ 178594 w 180975"/>
                  <a:gd name="connsiteY4" fmla="*/ 92869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8594" y="92869"/>
                    </a:moveTo>
                    <a:cubicBezTo>
                      <a:pt x="178594" y="140213"/>
                      <a:pt x="140213" y="178594"/>
                      <a:pt x="92869" y="178594"/>
                    </a:cubicBezTo>
                    <a:cubicBezTo>
                      <a:pt x="45524" y="178594"/>
                      <a:pt x="7144" y="140213"/>
                      <a:pt x="7144" y="92869"/>
                    </a:cubicBezTo>
                    <a:cubicBezTo>
                      <a:pt x="7144" y="45524"/>
                      <a:pt x="45524" y="7144"/>
                      <a:pt x="92869" y="7144"/>
                    </a:cubicBezTo>
                    <a:cubicBezTo>
                      <a:pt x="140213" y="7144"/>
                      <a:pt x="178594" y="45524"/>
                      <a:pt x="178594" y="9286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869B575-EBA7-40FE-B235-ACAE43263370}"/>
                  </a:ext>
                </a:extLst>
              </p:cNvPr>
              <p:cNvSpPr/>
              <p:nvPr/>
            </p:nvSpPr>
            <p:spPr>
              <a:xfrm>
                <a:off x="5924531" y="4351795"/>
                <a:ext cx="180975" cy="180975"/>
              </a:xfrm>
              <a:custGeom>
                <a:avLst/>
                <a:gdLst>
                  <a:gd name="connsiteX0" fmla="*/ 178594 w 180975"/>
                  <a:gd name="connsiteY0" fmla="*/ 92869 h 180975"/>
                  <a:gd name="connsiteX1" fmla="*/ 92869 w 180975"/>
                  <a:gd name="connsiteY1" fmla="*/ 178594 h 180975"/>
                  <a:gd name="connsiteX2" fmla="*/ 7144 w 180975"/>
                  <a:gd name="connsiteY2" fmla="*/ 92869 h 180975"/>
                  <a:gd name="connsiteX3" fmla="*/ 92869 w 180975"/>
                  <a:gd name="connsiteY3" fmla="*/ 7144 h 180975"/>
                  <a:gd name="connsiteX4" fmla="*/ 178594 w 180975"/>
                  <a:gd name="connsiteY4" fmla="*/ 92869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8594" y="92869"/>
                    </a:moveTo>
                    <a:cubicBezTo>
                      <a:pt x="178594" y="140213"/>
                      <a:pt x="140213" y="178594"/>
                      <a:pt x="92869" y="178594"/>
                    </a:cubicBezTo>
                    <a:cubicBezTo>
                      <a:pt x="45524" y="178594"/>
                      <a:pt x="7144" y="140213"/>
                      <a:pt x="7144" y="92869"/>
                    </a:cubicBezTo>
                    <a:cubicBezTo>
                      <a:pt x="7144" y="45524"/>
                      <a:pt x="45524" y="7144"/>
                      <a:pt x="92869" y="7144"/>
                    </a:cubicBezTo>
                    <a:cubicBezTo>
                      <a:pt x="140213" y="7144"/>
                      <a:pt x="178594" y="45524"/>
                      <a:pt x="178594" y="92869"/>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FAB358C-7DE2-47F5-8448-746814A7B47C}"/>
                  </a:ext>
                </a:extLst>
              </p:cNvPr>
              <p:cNvSpPr/>
              <p:nvPr/>
            </p:nvSpPr>
            <p:spPr>
              <a:xfrm>
                <a:off x="5610206" y="4679455"/>
                <a:ext cx="352425" cy="180975"/>
              </a:xfrm>
              <a:custGeom>
                <a:avLst/>
                <a:gdLst>
                  <a:gd name="connsiteX0" fmla="*/ 350044 w 352425"/>
                  <a:gd name="connsiteY0" fmla="*/ 178594 h 180975"/>
                  <a:gd name="connsiteX1" fmla="*/ 350044 w 352425"/>
                  <a:gd name="connsiteY1" fmla="*/ 92869 h 180975"/>
                  <a:gd name="connsiteX2" fmla="*/ 332899 w 352425"/>
                  <a:gd name="connsiteY2" fmla="*/ 58579 h 180975"/>
                  <a:gd name="connsiteX3" fmla="*/ 249079 w 352425"/>
                  <a:gd name="connsiteY3" fmla="*/ 18574 h 180975"/>
                  <a:gd name="connsiteX4" fmla="*/ 178594 w 352425"/>
                  <a:gd name="connsiteY4" fmla="*/ 7144 h 180975"/>
                  <a:gd name="connsiteX5" fmla="*/ 108109 w 352425"/>
                  <a:gd name="connsiteY5" fmla="*/ 18574 h 180975"/>
                  <a:gd name="connsiteX6" fmla="*/ 24289 w 352425"/>
                  <a:gd name="connsiteY6" fmla="*/ 58579 h 180975"/>
                  <a:gd name="connsiteX7" fmla="*/ 7144 w 352425"/>
                  <a:gd name="connsiteY7" fmla="*/ 92869 h 180975"/>
                  <a:gd name="connsiteX8" fmla="*/ 7144 w 352425"/>
                  <a:gd name="connsiteY8" fmla="*/ 178594 h 180975"/>
                  <a:gd name="connsiteX9" fmla="*/ 350044 w 352425"/>
                  <a:gd name="connsiteY9" fmla="*/ 1785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180975">
                    <a:moveTo>
                      <a:pt x="350044" y="178594"/>
                    </a:moveTo>
                    <a:lnTo>
                      <a:pt x="350044" y="92869"/>
                    </a:lnTo>
                    <a:cubicBezTo>
                      <a:pt x="350044" y="79534"/>
                      <a:pt x="344329" y="66199"/>
                      <a:pt x="332899" y="58579"/>
                    </a:cubicBezTo>
                    <a:cubicBezTo>
                      <a:pt x="310039" y="39529"/>
                      <a:pt x="279559" y="26194"/>
                      <a:pt x="249079" y="18574"/>
                    </a:cubicBezTo>
                    <a:cubicBezTo>
                      <a:pt x="228124" y="12859"/>
                      <a:pt x="203359" y="7144"/>
                      <a:pt x="178594" y="7144"/>
                    </a:cubicBezTo>
                    <a:cubicBezTo>
                      <a:pt x="155734" y="7144"/>
                      <a:pt x="130969" y="10954"/>
                      <a:pt x="108109" y="18574"/>
                    </a:cubicBezTo>
                    <a:cubicBezTo>
                      <a:pt x="77629" y="26194"/>
                      <a:pt x="49054" y="41434"/>
                      <a:pt x="24289" y="58579"/>
                    </a:cubicBezTo>
                    <a:cubicBezTo>
                      <a:pt x="12859" y="68104"/>
                      <a:pt x="7144" y="79534"/>
                      <a:pt x="7144" y="92869"/>
                    </a:cubicBezTo>
                    <a:lnTo>
                      <a:pt x="7144" y="178594"/>
                    </a:lnTo>
                    <a:lnTo>
                      <a:pt x="350044" y="178594"/>
                    </a:ln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7B017B8-3701-40E4-B428-D317A0C70FFA}"/>
                  </a:ext>
                </a:extLst>
              </p:cNvPr>
              <p:cNvSpPr/>
              <p:nvPr/>
            </p:nvSpPr>
            <p:spPr>
              <a:xfrm>
                <a:off x="5695931" y="4485145"/>
                <a:ext cx="180975" cy="180975"/>
              </a:xfrm>
              <a:custGeom>
                <a:avLst/>
                <a:gdLst>
                  <a:gd name="connsiteX0" fmla="*/ 178594 w 180975"/>
                  <a:gd name="connsiteY0" fmla="*/ 92869 h 180975"/>
                  <a:gd name="connsiteX1" fmla="*/ 92869 w 180975"/>
                  <a:gd name="connsiteY1" fmla="*/ 178594 h 180975"/>
                  <a:gd name="connsiteX2" fmla="*/ 7144 w 180975"/>
                  <a:gd name="connsiteY2" fmla="*/ 92869 h 180975"/>
                  <a:gd name="connsiteX3" fmla="*/ 92869 w 180975"/>
                  <a:gd name="connsiteY3" fmla="*/ 7144 h 180975"/>
                  <a:gd name="connsiteX4" fmla="*/ 178594 w 180975"/>
                  <a:gd name="connsiteY4" fmla="*/ 92869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8594" y="92869"/>
                    </a:moveTo>
                    <a:cubicBezTo>
                      <a:pt x="178594" y="140213"/>
                      <a:pt x="140213" y="178594"/>
                      <a:pt x="92869" y="178594"/>
                    </a:cubicBezTo>
                    <a:cubicBezTo>
                      <a:pt x="45524" y="178594"/>
                      <a:pt x="7144" y="140213"/>
                      <a:pt x="7144" y="92869"/>
                    </a:cubicBezTo>
                    <a:cubicBezTo>
                      <a:pt x="7144" y="45524"/>
                      <a:pt x="45524" y="7144"/>
                      <a:pt x="92869" y="7144"/>
                    </a:cubicBezTo>
                    <a:cubicBezTo>
                      <a:pt x="140213" y="7144"/>
                      <a:pt x="178594" y="45524"/>
                      <a:pt x="178594" y="92869"/>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EDD5EDA-3CD6-415E-8E82-CEFB3A70D45F}"/>
                  </a:ext>
                </a:extLst>
              </p:cNvPr>
              <p:cNvSpPr/>
              <p:nvPr/>
            </p:nvSpPr>
            <p:spPr>
              <a:xfrm>
                <a:off x="5871191" y="4546105"/>
                <a:ext cx="323850" cy="180975"/>
              </a:xfrm>
              <a:custGeom>
                <a:avLst/>
                <a:gdLst>
                  <a:gd name="connsiteX0" fmla="*/ 300514 w 323850"/>
                  <a:gd name="connsiteY0" fmla="*/ 58579 h 180975"/>
                  <a:gd name="connsiteX1" fmla="*/ 216694 w 323850"/>
                  <a:gd name="connsiteY1" fmla="*/ 18574 h 180975"/>
                  <a:gd name="connsiteX2" fmla="*/ 146209 w 323850"/>
                  <a:gd name="connsiteY2" fmla="*/ 7144 h 180975"/>
                  <a:gd name="connsiteX3" fmla="*/ 75724 w 323850"/>
                  <a:gd name="connsiteY3" fmla="*/ 18574 h 180975"/>
                  <a:gd name="connsiteX4" fmla="*/ 41434 w 323850"/>
                  <a:gd name="connsiteY4" fmla="*/ 31909 h 180975"/>
                  <a:gd name="connsiteX5" fmla="*/ 41434 w 323850"/>
                  <a:gd name="connsiteY5" fmla="*/ 33814 h 180975"/>
                  <a:gd name="connsiteX6" fmla="*/ 7144 w 323850"/>
                  <a:gd name="connsiteY6" fmla="*/ 117634 h 180975"/>
                  <a:gd name="connsiteX7" fmla="*/ 94774 w 323850"/>
                  <a:gd name="connsiteY7" fmla="*/ 161449 h 180975"/>
                  <a:gd name="connsiteX8" fmla="*/ 110014 w 323850"/>
                  <a:gd name="connsiteY8" fmla="*/ 178594 h 180975"/>
                  <a:gd name="connsiteX9" fmla="*/ 317659 w 323850"/>
                  <a:gd name="connsiteY9" fmla="*/ 178594 h 180975"/>
                  <a:gd name="connsiteX10" fmla="*/ 317659 w 323850"/>
                  <a:gd name="connsiteY10" fmla="*/ 92869 h 180975"/>
                  <a:gd name="connsiteX11" fmla="*/ 300514 w 323850"/>
                  <a:gd name="connsiteY11" fmla="*/ 5857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 h="180975">
                    <a:moveTo>
                      <a:pt x="300514" y="58579"/>
                    </a:moveTo>
                    <a:cubicBezTo>
                      <a:pt x="277654" y="39529"/>
                      <a:pt x="247174" y="26194"/>
                      <a:pt x="216694" y="18574"/>
                    </a:cubicBezTo>
                    <a:cubicBezTo>
                      <a:pt x="195739" y="12859"/>
                      <a:pt x="170974" y="7144"/>
                      <a:pt x="146209" y="7144"/>
                    </a:cubicBezTo>
                    <a:cubicBezTo>
                      <a:pt x="123349" y="7144"/>
                      <a:pt x="98584" y="10954"/>
                      <a:pt x="75724" y="18574"/>
                    </a:cubicBezTo>
                    <a:cubicBezTo>
                      <a:pt x="64294" y="22384"/>
                      <a:pt x="52864" y="26194"/>
                      <a:pt x="41434" y="31909"/>
                    </a:cubicBezTo>
                    <a:lnTo>
                      <a:pt x="41434" y="33814"/>
                    </a:lnTo>
                    <a:cubicBezTo>
                      <a:pt x="41434" y="66199"/>
                      <a:pt x="28099" y="96679"/>
                      <a:pt x="7144" y="117634"/>
                    </a:cubicBezTo>
                    <a:cubicBezTo>
                      <a:pt x="43339" y="129064"/>
                      <a:pt x="71914" y="144304"/>
                      <a:pt x="94774" y="161449"/>
                    </a:cubicBezTo>
                    <a:cubicBezTo>
                      <a:pt x="100489" y="167164"/>
                      <a:pt x="106204" y="170974"/>
                      <a:pt x="110014" y="178594"/>
                    </a:cubicBezTo>
                    <a:lnTo>
                      <a:pt x="317659" y="178594"/>
                    </a:lnTo>
                    <a:lnTo>
                      <a:pt x="317659" y="92869"/>
                    </a:lnTo>
                    <a:cubicBezTo>
                      <a:pt x="317659" y="79534"/>
                      <a:pt x="311944" y="66199"/>
                      <a:pt x="300514" y="58579"/>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EA7F7A-333F-4FD0-AEA0-D7B0AF24F93C}"/>
                  </a:ext>
                </a:extLst>
              </p:cNvPr>
              <p:cNvSpPr/>
              <p:nvPr/>
            </p:nvSpPr>
            <p:spPr>
              <a:xfrm>
                <a:off x="5381606" y="4546105"/>
                <a:ext cx="323850" cy="180975"/>
              </a:xfrm>
              <a:custGeom>
                <a:avLst/>
                <a:gdLst>
                  <a:gd name="connsiteX0" fmla="*/ 230029 w 323850"/>
                  <a:gd name="connsiteY0" fmla="*/ 161449 h 180975"/>
                  <a:gd name="connsiteX1" fmla="*/ 230029 w 323850"/>
                  <a:gd name="connsiteY1" fmla="*/ 161449 h 180975"/>
                  <a:gd name="connsiteX2" fmla="*/ 317659 w 323850"/>
                  <a:gd name="connsiteY2" fmla="*/ 117634 h 180975"/>
                  <a:gd name="connsiteX3" fmla="*/ 283369 w 323850"/>
                  <a:gd name="connsiteY3" fmla="*/ 33814 h 180975"/>
                  <a:gd name="connsiteX4" fmla="*/ 283369 w 323850"/>
                  <a:gd name="connsiteY4" fmla="*/ 30004 h 180975"/>
                  <a:gd name="connsiteX5" fmla="*/ 249079 w 323850"/>
                  <a:gd name="connsiteY5" fmla="*/ 18574 h 180975"/>
                  <a:gd name="connsiteX6" fmla="*/ 178594 w 323850"/>
                  <a:gd name="connsiteY6" fmla="*/ 7144 h 180975"/>
                  <a:gd name="connsiteX7" fmla="*/ 108109 w 323850"/>
                  <a:gd name="connsiteY7" fmla="*/ 18574 h 180975"/>
                  <a:gd name="connsiteX8" fmla="*/ 24289 w 323850"/>
                  <a:gd name="connsiteY8" fmla="*/ 58579 h 180975"/>
                  <a:gd name="connsiteX9" fmla="*/ 7144 w 323850"/>
                  <a:gd name="connsiteY9" fmla="*/ 92869 h 180975"/>
                  <a:gd name="connsiteX10" fmla="*/ 7144 w 323850"/>
                  <a:gd name="connsiteY10" fmla="*/ 178594 h 180975"/>
                  <a:gd name="connsiteX11" fmla="*/ 212884 w 323850"/>
                  <a:gd name="connsiteY11" fmla="*/ 178594 h 180975"/>
                  <a:gd name="connsiteX12" fmla="*/ 230029 w 323850"/>
                  <a:gd name="connsiteY12" fmla="*/ 16144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850" h="180975">
                    <a:moveTo>
                      <a:pt x="230029" y="161449"/>
                    </a:moveTo>
                    <a:lnTo>
                      <a:pt x="230029" y="161449"/>
                    </a:lnTo>
                    <a:cubicBezTo>
                      <a:pt x="256699" y="142399"/>
                      <a:pt x="287179" y="127159"/>
                      <a:pt x="317659" y="117634"/>
                    </a:cubicBezTo>
                    <a:cubicBezTo>
                      <a:pt x="296704" y="94774"/>
                      <a:pt x="283369" y="66199"/>
                      <a:pt x="283369" y="33814"/>
                    </a:cubicBezTo>
                    <a:cubicBezTo>
                      <a:pt x="283369" y="31909"/>
                      <a:pt x="283369" y="31909"/>
                      <a:pt x="283369" y="30004"/>
                    </a:cubicBezTo>
                    <a:cubicBezTo>
                      <a:pt x="271939" y="26194"/>
                      <a:pt x="260509" y="20479"/>
                      <a:pt x="249079" y="18574"/>
                    </a:cubicBezTo>
                    <a:cubicBezTo>
                      <a:pt x="228124" y="12859"/>
                      <a:pt x="203359" y="7144"/>
                      <a:pt x="178594" y="7144"/>
                    </a:cubicBezTo>
                    <a:cubicBezTo>
                      <a:pt x="155734" y="7144"/>
                      <a:pt x="130969" y="10954"/>
                      <a:pt x="108109" y="18574"/>
                    </a:cubicBezTo>
                    <a:cubicBezTo>
                      <a:pt x="77629" y="28099"/>
                      <a:pt x="49054" y="41434"/>
                      <a:pt x="24289" y="58579"/>
                    </a:cubicBezTo>
                    <a:cubicBezTo>
                      <a:pt x="12859" y="66199"/>
                      <a:pt x="7144" y="79534"/>
                      <a:pt x="7144" y="92869"/>
                    </a:cubicBezTo>
                    <a:lnTo>
                      <a:pt x="7144" y="178594"/>
                    </a:lnTo>
                    <a:lnTo>
                      <a:pt x="212884" y="178594"/>
                    </a:lnTo>
                    <a:cubicBezTo>
                      <a:pt x="218599" y="170974"/>
                      <a:pt x="222409" y="167164"/>
                      <a:pt x="230029" y="161449"/>
                    </a:cubicBezTo>
                    <a:close/>
                  </a:path>
                </a:pathLst>
              </a:custGeom>
              <a:solidFill>
                <a:srgbClr val="000000"/>
              </a:solidFill>
              <a:ln w="9525" cap="flat">
                <a:noFill/>
                <a:prstDash val="solid"/>
                <a:miter/>
              </a:ln>
            </p:spPr>
            <p:txBody>
              <a:bodyPr rtlCol="0" anchor="ctr"/>
              <a:lstStyle/>
              <a:p>
                <a:endParaRPr lang="en-US"/>
              </a:p>
            </p:txBody>
          </p:sp>
        </p:grpSp>
        <p:grpSp>
          <p:nvGrpSpPr>
            <p:cNvPr id="12" name="Graphic 17" descr="Person with Cane">
              <a:extLst>
                <a:ext uri="{FF2B5EF4-FFF2-40B4-BE49-F238E27FC236}">
                  <a16:creationId xmlns:a16="http://schemas.microsoft.com/office/drawing/2014/main" id="{1B5F37C3-5026-46A1-8A54-051FFDE575EA}"/>
                </a:ext>
              </a:extLst>
            </p:cNvPr>
            <p:cNvGrpSpPr/>
            <p:nvPr/>
          </p:nvGrpSpPr>
          <p:grpSpPr>
            <a:xfrm>
              <a:off x="7475862" y="4897250"/>
              <a:ext cx="914400" cy="914400"/>
              <a:chOff x="5481600" y="4301294"/>
              <a:chExt cx="914400" cy="914400"/>
            </a:xfrm>
          </p:grpSpPr>
          <p:sp>
            <p:nvSpPr>
              <p:cNvPr id="13" name="Freeform: Shape 12">
                <a:extLst>
                  <a:ext uri="{FF2B5EF4-FFF2-40B4-BE49-F238E27FC236}">
                    <a16:creationId xmlns:a16="http://schemas.microsoft.com/office/drawing/2014/main" id="{29D4B6DD-9A61-410B-94B8-A5B38AA16112}"/>
                  </a:ext>
                </a:extLst>
              </p:cNvPr>
              <p:cNvSpPr/>
              <p:nvPr/>
            </p:nvSpPr>
            <p:spPr>
              <a:xfrm>
                <a:off x="5669655" y="4513225"/>
                <a:ext cx="533400" cy="657225"/>
              </a:xfrm>
              <a:custGeom>
                <a:avLst/>
                <a:gdLst>
                  <a:gd name="connsiteX0" fmla="*/ 464408 w 533400"/>
                  <a:gd name="connsiteY0" fmla="*/ 235744 h 657225"/>
                  <a:gd name="connsiteX1" fmla="*/ 453930 w 533400"/>
                  <a:gd name="connsiteY1" fmla="*/ 236696 h 657225"/>
                  <a:gd name="connsiteX2" fmla="*/ 431070 w 533400"/>
                  <a:gd name="connsiteY2" fmla="*/ 210026 h 657225"/>
                  <a:gd name="connsiteX3" fmla="*/ 350108 w 533400"/>
                  <a:gd name="connsiteY3" fmla="*/ 177641 h 657225"/>
                  <a:gd name="connsiteX4" fmla="*/ 297720 w 533400"/>
                  <a:gd name="connsiteY4" fmla="*/ 56674 h 657225"/>
                  <a:gd name="connsiteX5" fmla="*/ 297720 w 533400"/>
                  <a:gd name="connsiteY5" fmla="*/ 56674 h 657225"/>
                  <a:gd name="connsiteX6" fmla="*/ 226283 w 533400"/>
                  <a:gd name="connsiteY6" fmla="*/ 7144 h 657225"/>
                  <a:gd name="connsiteX7" fmla="*/ 181515 w 533400"/>
                  <a:gd name="connsiteY7" fmla="*/ 21431 h 657225"/>
                  <a:gd name="connsiteX8" fmla="*/ 181515 w 533400"/>
                  <a:gd name="connsiteY8" fmla="*/ 21431 h 657225"/>
                  <a:gd name="connsiteX9" fmla="*/ 52928 w 533400"/>
                  <a:gd name="connsiteY9" fmla="*/ 108109 h 657225"/>
                  <a:gd name="connsiteX10" fmla="*/ 36735 w 533400"/>
                  <a:gd name="connsiteY10" fmla="*/ 130969 h 657225"/>
                  <a:gd name="connsiteX11" fmla="*/ 8160 w 533400"/>
                  <a:gd name="connsiteY11" fmla="*/ 254794 h 657225"/>
                  <a:gd name="connsiteX12" fmla="*/ 36735 w 533400"/>
                  <a:gd name="connsiteY12" fmla="*/ 300514 h 657225"/>
                  <a:gd name="connsiteX13" fmla="*/ 45308 w 533400"/>
                  <a:gd name="connsiteY13" fmla="*/ 301466 h 657225"/>
                  <a:gd name="connsiteX14" fmla="*/ 82455 w 533400"/>
                  <a:gd name="connsiteY14" fmla="*/ 271939 h 657225"/>
                  <a:gd name="connsiteX15" fmla="*/ 107220 w 533400"/>
                  <a:gd name="connsiteY15" fmla="*/ 163354 h 657225"/>
                  <a:gd name="connsiteX16" fmla="*/ 131033 w 533400"/>
                  <a:gd name="connsiteY16" fmla="*/ 147161 h 657225"/>
                  <a:gd name="connsiteX17" fmla="*/ 120555 w 533400"/>
                  <a:gd name="connsiteY17" fmla="*/ 271939 h 657225"/>
                  <a:gd name="connsiteX18" fmla="*/ 111030 w 533400"/>
                  <a:gd name="connsiteY18" fmla="*/ 438626 h 657225"/>
                  <a:gd name="connsiteX19" fmla="*/ 73883 w 533400"/>
                  <a:gd name="connsiteY19" fmla="*/ 607219 h 657225"/>
                  <a:gd name="connsiteX20" fmla="*/ 102458 w 533400"/>
                  <a:gd name="connsiteY20" fmla="*/ 652939 h 657225"/>
                  <a:gd name="connsiteX21" fmla="*/ 111030 w 533400"/>
                  <a:gd name="connsiteY21" fmla="*/ 653891 h 657225"/>
                  <a:gd name="connsiteX22" fmla="*/ 148178 w 533400"/>
                  <a:gd name="connsiteY22" fmla="*/ 624364 h 657225"/>
                  <a:gd name="connsiteX23" fmla="*/ 186278 w 533400"/>
                  <a:gd name="connsiteY23" fmla="*/ 452914 h 657225"/>
                  <a:gd name="connsiteX24" fmla="*/ 187230 w 533400"/>
                  <a:gd name="connsiteY24" fmla="*/ 447199 h 657225"/>
                  <a:gd name="connsiteX25" fmla="*/ 191993 w 533400"/>
                  <a:gd name="connsiteY25" fmla="*/ 353854 h 657225"/>
                  <a:gd name="connsiteX26" fmla="*/ 253905 w 533400"/>
                  <a:gd name="connsiteY26" fmla="*/ 422434 h 657225"/>
                  <a:gd name="connsiteX27" fmla="*/ 262478 w 533400"/>
                  <a:gd name="connsiteY27" fmla="*/ 599599 h 657225"/>
                  <a:gd name="connsiteX28" fmla="*/ 300578 w 533400"/>
                  <a:gd name="connsiteY28" fmla="*/ 635794 h 657225"/>
                  <a:gd name="connsiteX29" fmla="*/ 302483 w 533400"/>
                  <a:gd name="connsiteY29" fmla="*/ 635794 h 657225"/>
                  <a:gd name="connsiteX30" fmla="*/ 338678 w 533400"/>
                  <a:gd name="connsiteY30" fmla="*/ 595789 h 657225"/>
                  <a:gd name="connsiteX31" fmla="*/ 329153 w 533400"/>
                  <a:gd name="connsiteY31" fmla="*/ 405289 h 657225"/>
                  <a:gd name="connsiteX32" fmla="*/ 319628 w 533400"/>
                  <a:gd name="connsiteY32" fmla="*/ 381476 h 657225"/>
                  <a:gd name="connsiteX33" fmla="*/ 252953 w 533400"/>
                  <a:gd name="connsiteY33" fmla="*/ 308134 h 657225"/>
                  <a:gd name="connsiteX34" fmla="*/ 252953 w 533400"/>
                  <a:gd name="connsiteY34" fmla="*/ 153829 h 657225"/>
                  <a:gd name="connsiteX35" fmla="*/ 253905 w 533400"/>
                  <a:gd name="connsiteY35" fmla="*/ 152876 h 657225"/>
                  <a:gd name="connsiteX36" fmla="*/ 284385 w 533400"/>
                  <a:gd name="connsiteY36" fmla="*/ 222409 h 657225"/>
                  <a:gd name="connsiteX37" fmla="*/ 305340 w 533400"/>
                  <a:gd name="connsiteY37" fmla="*/ 242411 h 657225"/>
                  <a:gd name="connsiteX38" fmla="*/ 399638 w 533400"/>
                  <a:gd name="connsiteY38" fmla="*/ 280511 h 657225"/>
                  <a:gd name="connsiteX39" fmla="*/ 395828 w 533400"/>
                  <a:gd name="connsiteY39" fmla="*/ 302419 h 657225"/>
                  <a:gd name="connsiteX40" fmla="*/ 420593 w 533400"/>
                  <a:gd name="connsiteY40" fmla="*/ 353854 h 657225"/>
                  <a:gd name="connsiteX41" fmla="*/ 421545 w 533400"/>
                  <a:gd name="connsiteY41" fmla="*/ 354806 h 657225"/>
                  <a:gd name="connsiteX42" fmla="*/ 433928 w 533400"/>
                  <a:gd name="connsiteY42" fmla="*/ 359569 h 657225"/>
                  <a:gd name="connsiteX43" fmla="*/ 452978 w 533400"/>
                  <a:gd name="connsiteY43" fmla="*/ 340519 h 657225"/>
                  <a:gd name="connsiteX44" fmla="*/ 445358 w 533400"/>
                  <a:gd name="connsiteY44" fmla="*/ 325279 h 657225"/>
                  <a:gd name="connsiteX45" fmla="*/ 435833 w 533400"/>
                  <a:gd name="connsiteY45" fmla="*/ 302419 h 657225"/>
                  <a:gd name="connsiteX46" fmla="*/ 464408 w 533400"/>
                  <a:gd name="connsiteY46" fmla="*/ 273844 h 657225"/>
                  <a:gd name="connsiteX47" fmla="*/ 492983 w 533400"/>
                  <a:gd name="connsiteY47" fmla="*/ 302419 h 657225"/>
                  <a:gd name="connsiteX48" fmla="*/ 492983 w 533400"/>
                  <a:gd name="connsiteY48" fmla="*/ 362426 h 657225"/>
                  <a:gd name="connsiteX49" fmla="*/ 492983 w 533400"/>
                  <a:gd name="connsiteY49" fmla="*/ 388144 h 657225"/>
                  <a:gd name="connsiteX50" fmla="*/ 492983 w 533400"/>
                  <a:gd name="connsiteY50" fmla="*/ 635794 h 657225"/>
                  <a:gd name="connsiteX51" fmla="*/ 512033 w 533400"/>
                  <a:gd name="connsiteY51" fmla="*/ 654844 h 657225"/>
                  <a:gd name="connsiteX52" fmla="*/ 531083 w 533400"/>
                  <a:gd name="connsiteY52" fmla="*/ 635794 h 657225"/>
                  <a:gd name="connsiteX53" fmla="*/ 531083 w 533400"/>
                  <a:gd name="connsiteY53" fmla="*/ 302419 h 657225"/>
                  <a:gd name="connsiteX54" fmla="*/ 464408 w 533400"/>
                  <a:gd name="connsiteY54" fmla="*/ 2357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3400" h="657225">
                    <a:moveTo>
                      <a:pt x="464408" y="235744"/>
                    </a:moveTo>
                    <a:cubicBezTo>
                      <a:pt x="460598" y="235744"/>
                      <a:pt x="457740" y="235744"/>
                      <a:pt x="453930" y="236696"/>
                    </a:cubicBezTo>
                    <a:cubicBezTo>
                      <a:pt x="451073" y="225266"/>
                      <a:pt x="443453" y="214789"/>
                      <a:pt x="431070" y="210026"/>
                    </a:cubicBezTo>
                    <a:lnTo>
                      <a:pt x="350108" y="177641"/>
                    </a:lnTo>
                    <a:lnTo>
                      <a:pt x="297720" y="56674"/>
                    </a:lnTo>
                    <a:lnTo>
                      <a:pt x="297720" y="56674"/>
                    </a:lnTo>
                    <a:cubicBezTo>
                      <a:pt x="287243" y="28099"/>
                      <a:pt x="259620" y="7144"/>
                      <a:pt x="226283" y="7144"/>
                    </a:cubicBezTo>
                    <a:cubicBezTo>
                      <a:pt x="209138" y="7144"/>
                      <a:pt x="193898" y="12859"/>
                      <a:pt x="181515" y="21431"/>
                    </a:cubicBezTo>
                    <a:lnTo>
                      <a:pt x="181515" y="21431"/>
                    </a:lnTo>
                    <a:lnTo>
                      <a:pt x="52928" y="108109"/>
                    </a:lnTo>
                    <a:cubicBezTo>
                      <a:pt x="45308" y="113824"/>
                      <a:pt x="39593" y="121444"/>
                      <a:pt x="36735" y="130969"/>
                    </a:cubicBezTo>
                    <a:lnTo>
                      <a:pt x="8160" y="254794"/>
                    </a:lnTo>
                    <a:cubicBezTo>
                      <a:pt x="3398" y="275749"/>
                      <a:pt x="15780" y="295751"/>
                      <a:pt x="36735" y="300514"/>
                    </a:cubicBezTo>
                    <a:cubicBezTo>
                      <a:pt x="39593" y="301466"/>
                      <a:pt x="42450" y="301466"/>
                      <a:pt x="45308" y="301466"/>
                    </a:cubicBezTo>
                    <a:cubicBezTo>
                      <a:pt x="62453" y="301466"/>
                      <a:pt x="78645" y="289084"/>
                      <a:pt x="82455" y="271939"/>
                    </a:cubicBezTo>
                    <a:lnTo>
                      <a:pt x="107220" y="163354"/>
                    </a:lnTo>
                    <a:lnTo>
                      <a:pt x="131033" y="147161"/>
                    </a:lnTo>
                    <a:cubicBezTo>
                      <a:pt x="121508" y="211931"/>
                      <a:pt x="120555" y="263366"/>
                      <a:pt x="120555" y="271939"/>
                    </a:cubicBezTo>
                    <a:lnTo>
                      <a:pt x="111030" y="438626"/>
                    </a:lnTo>
                    <a:lnTo>
                      <a:pt x="73883" y="607219"/>
                    </a:lnTo>
                    <a:cubicBezTo>
                      <a:pt x="69120" y="628174"/>
                      <a:pt x="82455" y="648176"/>
                      <a:pt x="102458" y="652939"/>
                    </a:cubicBezTo>
                    <a:cubicBezTo>
                      <a:pt x="105315" y="653891"/>
                      <a:pt x="108173" y="653891"/>
                      <a:pt x="111030" y="653891"/>
                    </a:cubicBezTo>
                    <a:cubicBezTo>
                      <a:pt x="128175" y="653891"/>
                      <a:pt x="144368" y="641509"/>
                      <a:pt x="148178" y="624364"/>
                    </a:cubicBezTo>
                    <a:lnTo>
                      <a:pt x="186278" y="452914"/>
                    </a:lnTo>
                    <a:cubicBezTo>
                      <a:pt x="186278" y="451009"/>
                      <a:pt x="187230" y="449104"/>
                      <a:pt x="187230" y="447199"/>
                    </a:cubicBezTo>
                    <a:lnTo>
                      <a:pt x="191993" y="353854"/>
                    </a:lnTo>
                    <a:lnTo>
                      <a:pt x="253905" y="422434"/>
                    </a:lnTo>
                    <a:lnTo>
                      <a:pt x="262478" y="599599"/>
                    </a:lnTo>
                    <a:cubicBezTo>
                      <a:pt x="263430" y="619601"/>
                      <a:pt x="280575" y="635794"/>
                      <a:pt x="300578" y="635794"/>
                    </a:cubicBezTo>
                    <a:cubicBezTo>
                      <a:pt x="301530" y="635794"/>
                      <a:pt x="301530" y="635794"/>
                      <a:pt x="302483" y="635794"/>
                    </a:cubicBezTo>
                    <a:cubicBezTo>
                      <a:pt x="323438" y="634841"/>
                      <a:pt x="339630" y="616744"/>
                      <a:pt x="338678" y="595789"/>
                    </a:cubicBezTo>
                    <a:lnTo>
                      <a:pt x="329153" y="405289"/>
                    </a:lnTo>
                    <a:cubicBezTo>
                      <a:pt x="329153" y="396716"/>
                      <a:pt x="325343" y="388144"/>
                      <a:pt x="319628" y="381476"/>
                    </a:cubicBezTo>
                    <a:lnTo>
                      <a:pt x="252953" y="308134"/>
                    </a:lnTo>
                    <a:lnTo>
                      <a:pt x="252953" y="153829"/>
                    </a:lnTo>
                    <a:cubicBezTo>
                      <a:pt x="252953" y="153829"/>
                      <a:pt x="253905" y="153829"/>
                      <a:pt x="253905" y="152876"/>
                    </a:cubicBezTo>
                    <a:lnTo>
                      <a:pt x="284385" y="222409"/>
                    </a:lnTo>
                    <a:cubicBezTo>
                      <a:pt x="288195" y="231934"/>
                      <a:pt x="295815" y="238601"/>
                      <a:pt x="305340" y="242411"/>
                    </a:cubicBezTo>
                    <a:lnTo>
                      <a:pt x="399638" y="280511"/>
                    </a:lnTo>
                    <a:cubicBezTo>
                      <a:pt x="396780" y="287179"/>
                      <a:pt x="395828" y="294799"/>
                      <a:pt x="395828" y="302419"/>
                    </a:cubicBezTo>
                    <a:cubicBezTo>
                      <a:pt x="395828" y="323374"/>
                      <a:pt x="405353" y="341471"/>
                      <a:pt x="420593" y="353854"/>
                    </a:cubicBezTo>
                    <a:cubicBezTo>
                      <a:pt x="420593" y="353854"/>
                      <a:pt x="421545" y="354806"/>
                      <a:pt x="421545" y="354806"/>
                    </a:cubicBezTo>
                    <a:cubicBezTo>
                      <a:pt x="424403" y="357664"/>
                      <a:pt x="429165" y="359569"/>
                      <a:pt x="433928" y="359569"/>
                    </a:cubicBezTo>
                    <a:cubicBezTo>
                      <a:pt x="444405" y="359569"/>
                      <a:pt x="452978" y="350996"/>
                      <a:pt x="452978" y="340519"/>
                    </a:cubicBezTo>
                    <a:cubicBezTo>
                      <a:pt x="452978" y="333851"/>
                      <a:pt x="450120" y="328136"/>
                      <a:pt x="445358" y="325279"/>
                    </a:cubicBezTo>
                    <a:cubicBezTo>
                      <a:pt x="440595" y="319564"/>
                      <a:pt x="435833" y="311944"/>
                      <a:pt x="435833" y="302419"/>
                    </a:cubicBezTo>
                    <a:cubicBezTo>
                      <a:pt x="435833" y="286226"/>
                      <a:pt x="448215" y="273844"/>
                      <a:pt x="464408" y="273844"/>
                    </a:cubicBezTo>
                    <a:cubicBezTo>
                      <a:pt x="480600" y="273844"/>
                      <a:pt x="492983" y="286226"/>
                      <a:pt x="492983" y="302419"/>
                    </a:cubicBezTo>
                    <a:lnTo>
                      <a:pt x="492983" y="362426"/>
                    </a:lnTo>
                    <a:lnTo>
                      <a:pt x="492983" y="388144"/>
                    </a:lnTo>
                    <a:lnTo>
                      <a:pt x="492983" y="635794"/>
                    </a:lnTo>
                    <a:cubicBezTo>
                      <a:pt x="492983" y="646271"/>
                      <a:pt x="501555" y="654844"/>
                      <a:pt x="512033" y="654844"/>
                    </a:cubicBezTo>
                    <a:cubicBezTo>
                      <a:pt x="522510" y="654844"/>
                      <a:pt x="531083" y="646271"/>
                      <a:pt x="531083" y="635794"/>
                    </a:cubicBezTo>
                    <a:lnTo>
                      <a:pt x="531083" y="302419"/>
                    </a:lnTo>
                    <a:cubicBezTo>
                      <a:pt x="531083" y="265271"/>
                      <a:pt x="501555" y="235744"/>
                      <a:pt x="464408" y="235744"/>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6FACE91-75A6-43BA-9DCE-C74A6BECF613}"/>
                  </a:ext>
                </a:extLst>
              </p:cNvPr>
              <p:cNvSpPr/>
              <p:nvPr/>
            </p:nvSpPr>
            <p:spPr>
              <a:xfrm>
                <a:off x="5864981" y="4351300"/>
                <a:ext cx="161925" cy="161925"/>
              </a:xfrm>
              <a:custGeom>
                <a:avLst/>
                <a:gdLst>
                  <a:gd name="connsiteX0" fmla="*/ 159544 w 161925"/>
                  <a:gd name="connsiteY0" fmla="*/ 83344 h 161925"/>
                  <a:gd name="connsiteX1" fmla="*/ 83344 w 161925"/>
                  <a:gd name="connsiteY1" fmla="*/ 159544 h 161925"/>
                  <a:gd name="connsiteX2" fmla="*/ 7144 w 161925"/>
                  <a:gd name="connsiteY2" fmla="*/ 83344 h 161925"/>
                  <a:gd name="connsiteX3" fmla="*/ 83344 w 161925"/>
                  <a:gd name="connsiteY3" fmla="*/ 7144 h 161925"/>
                  <a:gd name="connsiteX4" fmla="*/ 159544 w 161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544" y="83344"/>
                    </a:moveTo>
                    <a:cubicBezTo>
                      <a:pt x="159544" y="125428"/>
                      <a:pt x="125428" y="159544"/>
                      <a:pt x="83344" y="159544"/>
                    </a:cubicBezTo>
                    <a:cubicBezTo>
                      <a:pt x="41260" y="159544"/>
                      <a:pt x="7144" y="125428"/>
                      <a:pt x="7144" y="83344"/>
                    </a:cubicBezTo>
                    <a:cubicBezTo>
                      <a:pt x="7144" y="41260"/>
                      <a:pt x="41260" y="7144"/>
                      <a:pt x="83344" y="7144"/>
                    </a:cubicBezTo>
                    <a:cubicBezTo>
                      <a:pt x="125428" y="7144"/>
                      <a:pt x="159544" y="41260"/>
                      <a:pt x="159544" y="83344"/>
                    </a:cubicBezTo>
                    <a:close/>
                  </a:path>
                </a:pathLst>
              </a:custGeom>
              <a:solidFill>
                <a:srgbClr val="000000"/>
              </a:solidFill>
              <a:ln w="9525" cap="flat">
                <a:noFill/>
                <a:prstDash val="solid"/>
                <a:miter/>
              </a:ln>
            </p:spPr>
            <p:txBody>
              <a:bodyPr rtlCol="0" anchor="ctr"/>
              <a:lstStyle/>
              <a:p>
                <a:endParaRPr lang="en-US"/>
              </a:p>
            </p:txBody>
          </p:sp>
        </p:grpSp>
      </p:grpSp>
      <p:pic>
        <p:nvPicPr>
          <p:cNvPr id="43" name="Graphic 42" descr="Man">
            <a:extLst>
              <a:ext uri="{FF2B5EF4-FFF2-40B4-BE49-F238E27FC236}">
                <a16:creationId xmlns:a16="http://schemas.microsoft.com/office/drawing/2014/main" id="{EA2CAB75-A949-4AD5-8278-4C8FEDC5F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8478" y="3840987"/>
            <a:ext cx="930519" cy="863432"/>
          </a:xfrm>
          <a:prstGeom prst="rect">
            <a:avLst/>
          </a:prstGeom>
        </p:spPr>
      </p:pic>
    </p:spTree>
    <p:extLst>
      <p:ext uri="{BB962C8B-B14F-4D97-AF65-F5344CB8AC3E}">
        <p14:creationId xmlns:p14="http://schemas.microsoft.com/office/powerpoint/2010/main" val="2787596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D5A8-6B5E-45A9-A4A8-13A005DB49DC}"/>
              </a:ext>
            </a:extLst>
          </p:cNvPr>
          <p:cNvSpPr>
            <a:spLocks noGrp="1"/>
          </p:cNvSpPr>
          <p:nvPr>
            <p:ph type="title"/>
          </p:nvPr>
        </p:nvSpPr>
        <p:spPr>
          <a:xfrm>
            <a:off x="838200" y="267860"/>
            <a:ext cx="10515600" cy="1325563"/>
          </a:xfrm>
        </p:spPr>
        <p:txBody>
          <a:bodyPr>
            <a:normAutofit/>
          </a:bodyPr>
          <a:lstStyle/>
          <a:p>
            <a:r>
              <a:rPr lang="en-US" dirty="0"/>
              <a:t>RxNorm in Research Data Management</a:t>
            </a:r>
          </a:p>
        </p:txBody>
      </p:sp>
      <p:sp>
        <p:nvSpPr>
          <p:cNvPr id="3" name="Content Placeholder 2">
            <a:extLst>
              <a:ext uri="{FF2B5EF4-FFF2-40B4-BE49-F238E27FC236}">
                <a16:creationId xmlns:a16="http://schemas.microsoft.com/office/drawing/2014/main" id="{9364FAC1-B40F-4952-ACB6-5C047ED0B4D3}"/>
              </a:ext>
            </a:extLst>
          </p:cNvPr>
          <p:cNvSpPr>
            <a:spLocks noGrp="1"/>
          </p:cNvSpPr>
          <p:nvPr>
            <p:ph idx="1"/>
          </p:nvPr>
        </p:nvSpPr>
        <p:spPr>
          <a:xfrm>
            <a:off x="838200" y="1510244"/>
            <a:ext cx="10515600" cy="2105352"/>
          </a:xfrm>
        </p:spPr>
        <p:txBody>
          <a:bodyPr>
            <a:normAutofit/>
          </a:bodyPr>
          <a:lstStyle/>
          <a:p>
            <a:r>
              <a:rPr lang="en-US" dirty="0">
                <a:latin typeface="Calibri" panose="020F0502020204030204" pitchFamily="34" charset="0"/>
                <a:cs typeface="Calibri" panose="020F0502020204030204" pitchFamily="34" charset="0"/>
                <a:hlinkClick r:id="rId2"/>
              </a:rPr>
              <a:t>TEDDY</a:t>
            </a:r>
            <a:r>
              <a:rPr lang="en-US" dirty="0">
                <a:latin typeface="Calibri" panose="020F0502020204030204" pitchFamily="34" charset="0"/>
                <a:cs typeface="Calibri" panose="020F0502020204030204" pitchFamily="34" charset="0"/>
              </a:rPr>
              <a:t> Study</a:t>
            </a:r>
          </a:p>
          <a:p>
            <a:pPr lvl="1"/>
            <a:r>
              <a:rPr lang="en-US" sz="2000" b="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he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nvironmental </a:t>
            </a:r>
            <a:r>
              <a:rPr lang="en-US" sz="2000" b="1"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eterminants of </a:t>
            </a:r>
            <a:r>
              <a:rPr lang="en-US" sz="2000" b="1"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iabetes in the </a:t>
            </a:r>
            <a:r>
              <a:rPr lang="en-US" sz="2000" b="1"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oung</a:t>
            </a:r>
          </a:p>
          <a:p>
            <a:pPr lvl="1"/>
            <a:r>
              <a:rPr lang="en-US" sz="2000" dirty="0">
                <a:latin typeface="Calibri" panose="020F0502020204030204" pitchFamily="34" charset="0"/>
                <a:cs typeface="Calibri" panose="020F0502020204030204" pitchFamily="34" charset="0"/>
              </a:rPr>
              <a:t>Epidemiologic study exploring genetic and environmental factors related to childhood diabetes in children (from birth to age 15) by collecting medication data.</a:t>
            </a:r>
          </a:p>
          <a:p>
            <a:pPr lvl="1"/>
            <a:r>
              <a:rPr lang="en-US" sz="2000" b="1" dirty="0">
                <a:latin typeface="Calibri" panose="020F0502020204030204" pitchFamily="34" charset="0"/>
                <a:cs typeface="Calibri" panose="020F0502020204030204" pitchFamily="34" charset="0"/>
              </a:rPr>
              <a:t>Researchers decided to use RxNorm to code medications when developing the Research Data Management plan.</a:t>
            </a:r>
          </a:p>
          <a:p>
            <a:endParaRPr lang="en-US" dirty="0"/>
          </a:p>
        </p:txBody>
      </p:sp>
      <p:pic>
        <p:nvPicPr>
          <p:cNvPr id="4" name="Picture 3">
            <a:extLst>
              <a:ext uri="{FF2B5EF4-FFF2-40B4-BE49-F238E27FC236}">
                <a16:creationId xmlns:a16="http://schemas.microsoft.com/office/drawing/2014/main" id="{7FAD2124-F03E-46C8-BFB4-54C9B90B5553}"/>
              </a:ext>
            </a:extLst>
          </p:cNvPr>
          <p:cNvPicPr>
            <a:picLocks noChangeAspect="1"/>
          </p:cNvPicPr>
          <p:nvPr/>
        </p:nvPicPr>
        <p:blipFill>
          <a:blip r:embed="rId3"/>
          <a:stretch>
            <a:fillRect/>
          </a:stretch>
        </p:blipFill>
        <p:spPr>
          <a:xfrm>
            <a:off x="4392889" y="3419340"/>
            <a:ext cx="7205221" cy="2877279"/>
          </a:xfrm>
          <a:prstGeom prst="rect">
            <a:avLst/>
          </a:prstGeom>
        </p:spPr>
      </p:pic>
    </p:spTree>
    <p:extLst>
      <p:ext uri="{BB962C8B-B14F-4D97-AF65-F5344CB8AC3E}">
        <p14:creationId xmlns:p14="http://schemas.microsoft.com/office/powerpoint/2010/main" val="1561073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8206-BE5C-47B6-8898-E1A836E36CF6}"/>
              </a:ext>
            </a:extLst>
          </p:cNvPr>
          <p:cNvSpPr>
            <a:spLocks noGrp="1"/>
          </p:cNvSpPr>
          <p:nvPr>
            <p:ph type="title"/>
          </p:nvPr>
        </p:nvSpPr>
        <p:spPr/>
        <p:txBody>
          <a:bodyPr/>
          <a:lstStyle/>
          <a:p>
            <a:r>
              <a:rPr lang="en-US" dirty="0" err="1"/>
              <a:t>RxNorm</a:t>
            </a:r>
            <a:endParaRPr lang="en-US" dirty="0"/>
          </a:p>
        </p:txBody>
      </p:sp>
      <p:sp>
        <p:nvSpPr>
          <p:cNvPr id="3" name="Content Placeholder 2">
            <a:extLst>
              <a:ext uri="{FF2B5EF4-FFF2-40B4-BE49-F238E27FC236}">
                <a16:creationId xmlns:a16="http://schemas.microsoft.com/office/drawing/2014/main" id="{A467E535-4493-41F5-9123-58F1F3712051}"/>
              </a:ext>
            </a:extLst>
          </p:cNvPr>
          <p:cNvSpPr>
            <a:spLocks noGrp="1"/>
          </p:cNvSpPr>
          <p:nvPr>
            <p:ph idx="1"/>
          </p:nvPr>
        </p:nvSpPr>
        <p:spPr/>
        <p:txBody>
          <a:bodyPr/>
          <a:lstStyle/>
          <a:p>
            <a:r>
              <a:rPr lang="en-US" dirty="0" err="1"/>
              <a:t>RxNorm</a:t>
            </a:r>
            <a:r>
              <a:rPr lang="en-US" dirty="0"/>
              <a:t> is two things:</a:t>
            </a:r>
          </a:p>
          <a:p>
            <a:pPr lvl="1"/>
            <a:r>
              <a:rPr lang="en-US" dirty="0"/>
              <a:t>a normalized naming system for generic and branded drugs; and </a:t>
            </a:r>
          </a:p>
          <a:p>
            <a:pPr lvl="1"/>
            <a:r>
              <a:rPr lang="en-US" dirty="0"/>
              <a:t>a tool for supporting semantic interoperation between drug terminologies and pharmacy knowledge base systems.</a:t>
            </a:r>
          </a:p>
          <a:p>
            <a:r>
              <a:rPr lang="en-US" dirty="0"/>
              <a:t> The National Library of Medicine (NLM) produces </a:t>
            </a:r>
            <a:r>
              <a:rPr lang="en-US" dirty="0" err="1"/>
              <a:t>RxNorm</a:t>
            </a:r>
            <a:r>
              <a:rPr lang="en-US" dirty="0"/>
              <a:t>.</a:t>
            </a:r>
          </a:p>
          <a:p>
            <a:endParaRPr lang="en-US" dirty="0"/>
          </a:p>
        </p:txBody>
      </p:sp>
    </p:spTree>
    <p:extLst>
      <p:ext uri="{BB962C8B-B14F-4D97-AF65-F5344CB8AC3E}">
        <p14:creationId xmlns:p14="http://schemas.microsoft.com/office/powerpoint/2010/main" val="3951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23DF-7D43-45C6-BC1F-E13A5D3F4B1B}"/>
              </a:ext>
            </a:extLst>
          </p:cNvPr>
          <p:cNvSpPr>
            <a:spLocks noGrp="1"/>
          </p:cNvSpPr>
          <p:nvPr>
            <p:ph type="title"/>
          </p:nvPr>
        </p:nvSpPr>
        <p:spPr/>
        <p:txBody>
          <a:bodyPr/>
          <a:lstStyle/>
          <a:p>
            <a:r>
              <a:rPr lang="en-US" dirty="0" err="1"/>
              <a:t>RxNorm</a:t>
            </a:r>
            <a:endParaRPr lang="en-US" dirty="0"/>
          </a:p>
        </p:txBody>
      </p:sp>
      <p:sp>
        <p:nvSpPr>
          <p:cNvPr id="3" name="Content Placeholder 2">
            <a:extLst>
              <a:ext uri="{FF2B5EF4-FFF2-40B4-BE49-F238E27FC236}">
                <a16:creationId xmlns:a16="http://schemas.microsoft.com/office/drawing/2014/main" id="{741C1476-2174-40BE-B3C9-0B04DD52DD7D}"/>
              </a:ext>
            </a:extLst>
          </p:cNvPr>
          <p:cNvSpPr>
            <a:spLocks noGrp="1"/>
          </p:cNvSpPr>
          <p:nvPr>
            <p:ph idx="1"/>
          </p:nvPr>
        </p:nvSpPr>
        <p:spPr/>
        <p:txBody>
          <a:bodyPr/>
          <a:lstStyle/>
          <a:p>
            <a:r>
              <a:rPr lang="en-US" dirty="0" err="1"/>
              <a:t>RxNorm</a:t>
            </a:r>
            <a:r>
              <a:rPr lang="en-US" dirty="0"/>
              <a:t> contains the names of prescription and many over-the-counter drugs available in the United States. </a:t>
            </a:r>
          </a:p>
          <a:p>
            <a:r>
              <a:rPr lang="en-US" dirty="0" err="1"/>
              <a:t>RxNorm</a:t>
            </a:r>
            <a:r>
              <a:rPr lang="en-US" dirty="0"/>
              <a:t> includes generic and branded:</a:t>
            </a:r>
          </a:p>
          <a:p>
            <a:pPr lvl="1"/>
            <a:r>
              <a:rPr lang="en-US" dirty="0"/>
              <a:t>Clinical drugs - pharmaceutical products given to (or taken by) a patient with therapeutic intent</a:t>
            </a:r>
          </a:p>
          <a:p>
            <a:pPr lvl="1"/>
            <a:r>
              <a:rPr lang="en-US" dirty="0"/>
              <a:t>Drug packs - packs that contain multiple drugs, or drugs designed to be administered in a specified sequence</a:t>
            </a:r>
          </a:p>
          <a:p>
            <a:endParaRPr lang="en-US" dirty="0"/>
          </a:p>
        </p:txBody>
      </p:sp>
    </p:spTree>
    <p:extLst>
      <p:ext uri="{BB962C8B-B14F-4D97-AF65-F5344CB8AC3E}">
        <p14:creationId xmlns:p14="http://schemas.microsoft.com/office/powerpoint/2010/main" val="328093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431821-E5A9-4672-B65D-A371412C2762}"/>
              </a:ext>
            </a:extLst>
          </p:cNvPr>
          <p:cNvPicPr>
            <a:picLocks noGrp="1" noChangeAspect="1"/>
          </p:cNvPicPr>
          <p:nvPr>
            <p:ph idx="1"/>
          </p:nvPr>
        </p:nvPicPr>
        <p:blipFill>
          <a:blip r:embed="rId2"/>
          <a:stretch>
            <a:fillRect/>
          </a:stretch>
        </p:blipFill>
        <p:spPr>
          <a:xfrm>
            <a:off x="1279639" y="0"/>
            <a:ext cx="9120469" cy="5719763"/>
          </a:xfrm>
          <a:prstGeom prst="rect">
            <a:avLst/>
          </a:prstGeom>
        </p:spPr>
      </p:pic>
      <p:sp>
        <p:nvSpPr>
          <p:cNvPr id="5" name="TextBox 4">
            <a:extLst>
              <a:ext uri="{FF2B5EF4-FFF2-40B4-BE49-F238E27FC236}">
                <a16:creationId xmlns:a16="http://schemas.microsoft.com/office/drawing/2014/main" id="{0B196C39-51C6-4B78-B20D-5D2465A74578}"/>
              </a:ext>
            </a:extLst>
          </p:cNvPr>
          <p:cNvSpPr txBox="1"/>
          <p:nvPr/>
        </p:nvSpPr>
        <p:spPr>
          <a:xfrm>
            <a:off x="1610139" y="5963478"/>
            <a:ext cx="6003235" cy="369332"/>
          </a:xfrm>
          <a:prstGeom prst="rect">
            <a:avLst/>
          </a:prstGeom>
          <a:noFill/>
        </p:spPr>
        <p:txBody>
          <a:bodyPr wrap="square" rtlCol="0">
            <a:spAutoFit/>
          </a:bodyPr>
          <a:lstStyle/>
          <a:p>
            <a:r>
              <a:rPr lang="en-US" dirty="0">
                <a:hlinkClick r:id="rId3"/>
              </a:rPr>
              <a:t>https://pubmed.ncbi.nlm.nih.gov/30157516/</a:t>
            </a:r>
            <a:endParaRPr lang="en-US" dirty="0"/>
          </a:p>
        </p:txBody>
      </p:sp>
    </p:spTree>
    <p:extLst>
      <p:ext uri="{BB962C8B-B14F-4D97-AF65-F5344CB8AC3E}">
        <p14:creationId xmlns:p14="http://schemas.microsoft.com/office/powerpoint/2010/main" val="1902447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2C78-CEF5-4C80-B102-54DA83861145}"/>
              </a:ext>
            </a:extLst>
          </p:cNvPr>
          <p:cNvSpPr>
            <a:spLocks noGrp="1"/>
          </p:cNvSpPr>
          <p:nvPr>
            <p:ph type="title"/>
          </p:nvPr>
        </p:nvSpPr>
        <p:spPr/>
        <p:txBody>
          <a:bodyPr/>
          <a:lstStyle/>
          <a:p>
            <a:r>
              <a:rPr lang="en-US" dirty="0"/>
              <a:t>How to build </a:t>
            </a:r>
            <a:r>
              <a:rPr lang="en-US" dirty="0" err="1"/>
              <a:t>RxNorm</a:t>
            </a:r>
            <a:endParaRPr lang="en-US" dirty="0"/>
          </a:p>
        </p:txBody>
      </p:sp>
      <p:sp>
        <p:nvSpPr>
          <p:cNvPr id="3" name="Content Placeholder 2">
            <a:extLst>
              <a:ext uri="{FF2B5EF4-FFF2-40B4-BE49-F238E27FC236}">
                <a16:creationId xmlns:a16="http://schemas.microsoft.com/office/drawing/2014/main" id="{BB3FBD93-56AD-4639-A950-C86EA401F0DD}"/>
              </a:ext>
            </a:extLst>
          </p:cNvPr>
          <p:cNvSpPr>
            <a:spLocks noGrp="1"/>
          </p:cNvSpPr>
          <p:nvPr>
            <p:ph idx="1"/>
          </p:nvPr>
        </p:nvSpPr>
        <p:spPr/>
        <p:txBody>
          <a:bodyPr>
            <a:normAutofit lnSpcReduction="10000"/>
          </a:bodyPr>
          <a:lstStyle/>
          <a:p>
            <a:r>
              <a:rPr lang="en-US" b="1" dirty="0"/>
              <a:t>1. Group source data into collections of synonyms (called concepts).</a:t>
            </a:r>
            <a:endParaRPr lang="en-US" dirty="0"/>
          </a:p>
          <a:p>
            <a:r>
              <a:rPr lang="en-US" dirty="0"/>
              <a:t>Sample source data:</a:t>
            </a:r>
          </a:p>
          <a:p>
            <a:pPr lvl="1"/>
            <a:r>
              <a:rPr lang="en-US" dirty="0"/>
              <a:t>Naproxen Tab 250 MG</a:t>
            </a:r>
          </a:p>
          <a:p>
            <a:pPr lvl="1"/>
            <a:r>
              <a:rPr lang="en-US" dirty="0"/>
              <a:t>Naproxen 250mg tablet (product)</a:t>
            </a:r>
          </a:p>
          <a:p>
            <a:pPr lvl="1"/>
            <a:r>
              <a:rPr lang="en-US" dirty="0"/>
              <a:t>NAPROXEN@250 </a:t>
            </a:r>
            <a:r>
              <a:rPr lang="en-US" dirty="0" err="1"/>
              <a:t>mg@ORAL@TABLET</a:t>
            </a:r>
            <a:endParaRPr lang="en-US" dirty="0"/>
          </a:p>
          <a:p>
            <a:pPr lvl="1"/>
            <a:r>
              <a:rPr lang="en-US" dirty="0"/>
              <a:t>Naproxen 250 MILLIGRAM In 1 TABLET ORAL TABLET</a:t>
            </a:r>
          </a:p>
          <a:p>
            <a:pPr lvl="1"/>
            <a:r>
              <a:rPr lang="en-US" dirty="0"/>
              <a:t>NAPROXEN 250MG TAB,UD [VA Product]</a:t>
            </a:r>
          </a:p>
          <a:p>
            <a:r>
              <a:rPr lang="en-US" dirty="0"/>
              <a:t>Sources format their drug names in many different ways. Although the drug names in this Naproxen example appear different, they all have the same meaning at a certain level of abstraction. </a:t>
            </a:r>
            <a:r>
              <a:rPr lang="en-US" dirty="0" err="1"/>
              <a:t>RxNorm</a:t>
            </a:r>
            <a:r>
              <a:rPr lang="en-US" dirty="0"/>
              <a:t> groups these as synonyms into one concept.</a:t>
            </a:r>
          </a:p>
          <a:p>
            <a:endParaRPr lang="en-US" dirty="0"/>
          </a:p>
        </p:txBody>
      </p:sp>
    </p:spTree>
    <p:extLst>
      <p:ext uri="{BB962C8B-B14F-4D97-AF65-F5344CB8AC3E}">
        <p14:creationId xmlns:p14="http://schemas.microsoft.com/office/powerpoint/2010/main" val="2113260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F4C6-B98F-4E38-BDB2-08220B634D3B}"/>
              </a:ext>
            </a:extLst>
          </p:cNvPr>
          <p:cNvSpPr>
            <a:spLocks noGrp="1"/>
          </p:cNvSpPr>
          <p:nvPr>
            <p:ph type="title"/>
          </p:nvPr>
        </p:nvSpPr>
        <p:spPr>
          <a:xfrm>
            <a:off x="838200" y="18255"/>
            <a:ext cx="10515600" cy="1325563"/>
          </a:xfrm>
        </p:spPr>
        <p:txBody>
          <a:bodyPr/>
          <a:lstStyle/>
          <a:p>
            <a:r>
              <a:rPr lang="en-US" dirty="0"/>
              <a:t>How to build </a:t>
            </a:r>
            <a:r>
              <a:rPr lang="en-US" dirty="0" err="1"/>
              <a:t>RxNorm</a:t>
            </a:r>
            <a:endParaRPr lang="en-US" dirty="0"/>
          </a:p>
        </p:txBody>
      </p:sp>
      <p:sp>
        <p:nvSpPr>
          <p:cNvPr id="3" name="Content Placeholder 2">
            <a:extLst>
              <a:ext uri="{FF2B5EF4-FFF2-40B4-BE49-F238E27FC236}">
                <a16:creationId xmlns:a16="http://schemas.microsoft.com/office/drawing/2014/main" id="{9F5154F9-4EFA-465F-8BEC-3015803678B8}"/>
              </a:ext>
            </a:extLst>
          </p:cNvPr>
          <p:cNvSpPr>
            <a:spLocks noGrp="1"/>
          </p:cNvSpPr>
          <p:nvPr>
            <p:ph idx="1"/>
          </p:nvPr>
        </p:nvSpPr>
        <p:spPr>
          <a:xfrm>
            <a:off x="838200" y="1156322"/>
            <a:ext cx="10515600" cy="4351338"/>
          </a:xfrm>
        </p:spPr>
        <p:txBody>
          <a:bodyPr>
            <a:normAutofit fontScale="92500" lnSpcReduction="20000"/>
          </a:bodyPr>
          <a:lstStyle/>
          <a:p>
            <a:r>
              <a:rPr lang="en-US" b="1" dirty="0"/>
              <a:t>2. Create an </a:t>
            </a:r>
            <a:r>
              <a:rPr lang="en-US" b="1" dirty="0" err="1"/>
              <a:t>RxNorm</a:t>
            </a:r>
            <a:r>
              <a:rPr lang="en-US" b="1" dirty="0"/>
              <a:t> normalized name for each concept (if the concept is in-scope and unambiguous).</a:t>
            </a:r>
            <a:endParaRPr lang="en-US" dirty="0"/>
          </a:p>
          <a:p>
            <a:pPr lvl="1"/>
            <a:r>
              <a:rPr lang="en-US" dirty="0"/>
              <a:t>About 60% of the drug names from </a:t>
            </a:r>
            <a:r>
              <a:rPr lang="en-US" dirty="0" err="1">
                <a:hlinkClick r:id="rId2"/>
              </a:rPr>
              <a:t>RxNorm</a:t>
            </a:r>
            <a:r>
              <a:rPr lang="en-US" dirty="0">
                <a:hlinkClick r:id="rId2"/>
              </a:rPr>
              <a:t> source vocabularies</a:t>
            </a:r>
            <a:r>
              <a:rPr lang="en-US" dirty="0"/>
              <a:t> receive </a:t>
            </a:r>
            <a:r>
              <a:rPr lang="en-US" dirty="0" err="1"/>
              <a:t>RxNorm</a:t>
            </a:r>
            <a:r>
              <a:rPr lang="en-US" dirty="0"/>
              <a:t> normalized names. </a:t>
            </a:r>
            <a:r>
              <a:rPr lang="en-US" dirty="0" err="1"/>
              <a:t>RxNorm</a:t>
            </a:r>
            <a:r>
              <a:rPr lang="en-US" dirty="0"/>
              <a:t> normalized names and codes are available in SAB=RXNORM which is one of the source vocabularies within the full </a:t>
            </a:r>
            <a:r>
              <a:rPr lang="en-US" dirty="0" err="1"/>
              <a:t>RxNorm</a:t>
            </a:r>
            <a:r>
              <a:rPr lang="en-US" dirty="0"/>
              <a:t> data set.</a:t>
            </a:r>
          </a:p>
          <a:p>
            <a:pPr lvl="1"/>
            <a:r>
              <a:rPr lang="en-US" dirty="0"/>
              <a:t>The other 40% of source vocabulary drug names do not receive </a:t>
            </a:r>
            <a:r>
              <a:rPr lang="en-US" dirty="0" err="1"/>
              <a:t>RxNorm</a:t>
            </a:r>
            <a:r>
              <a:rPr lang="en-US" dirty="0"/>
              <a:t> normalized names because they are either out-of-scope or their names are too ambiguous including medical devices, foods, and enzymes.</a:t>
            </a:r>
          </a:p>
          <a:p>
            <a:pPr lvl="1"/>
            <a:r>
              <a:rPr lang="en-US" dirty="0"/>
              <a:t>The Naproxen concept above is in-scope for </a:t>
            </a:r>
            <a:r>
              <a:rPr lang="en-US" dirty="0" err="1"/>
              <a:t>RxNorm</a:t>
            </a:r>
            <a:r>
              <a:rPr lang="en-US" dirty="0"/>
              <a:t>, so it is assigned an </a:t>
            </a:r>
            <a:r>
              <a:rPr lang="en-US" dirty="0" err="1"/>
              <a:t>RxNorm</a:t>
            </a:r>
            <a:r>
              <a:rPr lang="en-US" dirty="0"/>
              <a:t> normalized name. The normalized name consists of the ingredient, strength, and dose form (in that order) for fully-specified generic drugs. </a:t>
            </a:r>
          </a:p>
          <a:p>
            <a:pPr lvl="1"/>
            <a:r>
              <a:rPr lang="en-US" dirty="0"/>
              <a:t>In our example, the </a:t>
            </a:r>
            <a:r>
              <a:rPr lang="en-US" dirty="0" err="1"/>
              <a:t>RxNorm</a:t>
            </a:r>
            <a:r>
              <a:rPr lang="en-US" dirty="0"/>
              <a:t> normalized name is 'Naproxen 250 MG Oral Tablet'. The branded version of this drug uses the same format but includes the brand name in brackets at the end (e.g., 'Naproxen 250 MG Oral Tablet [</a:t>
            </a:r>
            <a:r>
              <a:rPr lang="en-US" dirty="0" err="1"/>
              <a:t>Prosaid</a:t>
            </a:r>
            <a:r>
              <a:rPr lang="en-US" dirty="0"/>
              <a:t>]').</a:t>
            </a:r>
          </a:p>
          <a:p>
            <a:endParaRPr lang="en-US" dirty="0"/>
          </a:p>
        </p:txBody>
      </p:sp>
      <p:pic>
        <p:nvPicPr>
          <p:cNvPr id="4" name="Picture 3">
            <a:extLst>
              <a:ext uri="{FF2B5EF4-FFF2-40B4-BE49-F238E27FC236}">
                <a16:creationId xmlns:a16="http://schemas.microsoft.com/office/drawing/2014/main" id="{CAC9F280-7691-4FAD-B64B-ED51C18094D2}"/>
              </a:ext>
            </a:extLst>
          </p:cNvPr>
          <p:cNvPicPr>
            <a:picLocks noChangeAspect="1"/>
          </p:cNvPicPr>
          <p:nvPr/>
        </p:nvPicPr>
        <p:blipFill>
          <a:blip r:embed="rId3"/>
          <a:stretch>
            <a:fillRect/>
          </a:stretch>
        </p:blipFill>
        <p:spPr>
          <a:xfrm>
            <a:off x="1031450" y="5483677"/>
            <a:ext cx="9601200" cy="1162050"/>
          </a:xfrm>
          <a:prstGeom prst="rect">
            <a:avLst/>
          </a:prstGeom>
        </p:spPr>
      </p:pic>
    </p:spTree>
    <p:extLst>
      <p:ext uri="{BB962C8B-B14F-4D97-AF65-F5344CB8AC3E}">
        <p14:creationId xmlns:p14="http://schemas.microsoft.com/office/powerpoint/2010/main" val="3456660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88E8-09B1-4BAD-9922-218DB1237BC6}"/>
              </a:ext>
            </a:extLst>
          </p:cNvPr>
          <p:cNvSpPr>
            <a:spLocks noGrp="1"/>
          </p:cNvSpPr>
          <p:nvPr>
            <p:ph type="title"/>
          </p:nvPr>
        </p:nvSpPr>
        <p:spPr>
          <a:xfrm>
            <a:off x="838200" y="101175"/>
            <a:ext cx="10515600" cy="1325563"/>
          </a:xfrm>
        </p:spPr>
        <p:txBody>
          <a:bodyPr/>
          <a:lstStyle/>
          <a:p>
            <a:r>
              <a:rPr lang="en-US" dirty="0"/>
              <a:t>How to build </a:t>
            </a:r>
            <a:r>
              <a:rPr lang="en-US" dirty="0" err="1"/>
              <a:t>RxNorm</a:t>
            </a:r>
            <a:endParaRPr lang="en-US" dirty="0"/>
          </a:p>
        </p:txBody>
      </p:sp>
      <p:sp>
        <p:nvSpPr>
          <p:cNvPr id="3" name="Content Placeholder 2">
            <a:extLst>
              <a:ext uri="{FF2B5EF4-FFF2-40B4-BE49-F238E27FC236}">
                <a16:creationId xmlns:a16="http://schemas.microsoft.com/office/drawing/2014/main" id="{0E671BF3-20F2-4691-B6DC-7C31B182F3B8}"/>
              </a:ext>
            </a:extLst>
          </p:cNvPr>
          <p:cNvSpPr>
            <a:spLocks noGrp="1"/>
          </p:cNvSpPr>
          <p:nvPr>
            <p:ph idx="1"/>
          </p:nvPr>
        </p:nvSpPr>
        <p:spPr>
          <a:xfrm>
            <a:off x="838200" y="1865381"/>
            <a:ext cx="10515600" cy="4351338"/>
          </a:xfrm>
        </p:spPr>
        <p:txBody>
          <a:bodyPr>
            <a:normAutofit/>
          </a:bodyPr>
          <a:lstStyle/>
          <a:p>
            <a:r>
              <a:rPr lang="en-US" sz="2400" b="1" dirty="0"/>
              <a:t>3. Assign an </a:t>
            </a:r>
            <a:r>
              <a:rPr lang="en-US" sz="2400" b="1" dirty="0" err="1"/>
              <a:t>RxNorm</a:t>
            </a:r>
            <a:r>
              <a:rPr lang="en-US" sz="2400" b="1" dirty="0"/>
              <a:t> concept unique identifier (RXCUI) to each concept and an </a:t>
            </a:r>
            <a:r>
              <a:rPr lang="en-US" sz="2400" b="1" dirty="0" err="1"/>
              <a:t>RxNorm</a:t>
            </a:r>
            <a:r>
              <a:rPr lang="en-US" sz="2400" b="1" dirty="0"/>
              <a:t> atom unique identifier (RXAUI) to each atom.</a:t>
            </a:r>
            <a:endParaRPr lang="en-US" sz="2400" dirty="0"/>
          </a:p>
          <a:p>
            <a:pPr lvl="1"/>
            <a:r>
              <a:rPr lang="en-US" dirty="0"/>
              <a:t>RXCUI</a:t>
            </a:r>
          </a:p>
          <a:p>
            <a:pPr lvl="2"/>
            <a:r>
              <a:rPr lang="en-US" dirty="0"/>
              <a:t>Every name and code provided to NLM by a source vocabulary receives an RXCUI. </a:t>
            </a:r>
          </a:p>
          <a:p>
            <a:pPr lvl="2"/>
            <a:r>
              <a:rPr lang="en-US" dirty="0"/>
              <a:t>An RXCUI is a machine-readable code or identifier that points to the common meaning shared by the various source names grouped and assigned to a particular concept.</a:t>
            </a:r>
          </a:p>
          <a:p>
            <a:pPr lvl="1"/>
            <a:r>
              <a:rPr lang="en-US" dirty="0"/>
              <a:t>RXAUI</a:t>
            </a:r>
          </a:p>
          <a:p>
            <a:pPr lvl="2"/>
            <a:r>
              <a:rPr lang="en-US" dirty="0"/>
              <a:t>Concepts are collections of synonyms at a given level of abstraction. Each drug name carries additional characteristics, including its source, its code (the unique identifier assigned by its source), and its term type (described below). An atom is a drug name plus these additional characteristics. Each atom within a concept receives an atom unique identifier, an RXAUI.</a:t>
            </a:r>
          </a:p>
          <a:p>
            <a:endParaRPr lang="en-US" dirty="0"/>
          </a:p>
        </p:txBody>
      </p:sp>
    </p:spTree>
    <p:extLst>
      <p:ext uri="{BB962C8B-B14F-4D97-AF65-F5344CB8AC3E}">
        <p14:creationId xmlns:p14="http://schemas.microsoft.com/office/powerpoint/2010/main" val="719025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6290-C831-49B7-A05E-E73DB7B423EF}"/>
              </a:ext>
            </a:extLst>
          </p:cNvPr>
          <p:cNvSpPr>
            <a:spLocks noGrp="1"/>
          </p:cNvSpPr>
          <p:nvPr>
            <p:ph type="title"/>
          </p:nvPr>
        </p:nvSpPr>
        <p:spPr/>
        <p:txBody>
          <a:bodyPr/>
          <a:lstStyle/>
          <a:p>
            <a:r>
              <a:rPr lang="en-US" dirty="0"/>
              <a:t>How to build </a:t>
            </a:r>
            <a:r>
              <a:rPr lang="en-US" dirty="0" err="1"/>
              <a:t>RxNorm</a:t>
            </a:r>
            <a:endParaRPr lang="en-US" dirty="0"/>
          </a:p>
        </p:txBody>
      </p:sp>
      <p:sp>
        <p:nvSpPr>
          <p:cNvPr id="3" name="Content Placeholder 2">
            <a:extLst>
              <a:ext uri="{FF2B5EF4-FFF2-40B4-BE49-F238E27FC236}">
                <a16:creationId xmlns:a16="http://schemas.microsoft.com/office/drawing/2014/main" id="{3AACF1C3-BA0C-4E56-AE82-CBC391B4D00B}"/>
              </a:ext>
            </a:extLst>
          </p:cNvPr>
          <p:cNvSpPr>
            <a:spLocks noGrp="1"/>
          </p:cNvSpPr>
          <p:nvPr>
            <p:ph idx="1"/>
          </p:nvPr>
        </p:nvSpPr>
        <p:spPr/>
        <p:txBody>
          <a:bodyPr/>
          <a:lstStyle/>
          <a:p>
            <a:r>
              <a:rPr lang="en-US" b="1" dirty="0"/>
              <a:t>4. Include relationships and attributes from the source data.</a:t>
            </a:r>
            <a:endParaRPr lang="en-US" dirty="0"/>
          </a:p>
          <a:p>
            <a:pPr lvl="1"/>
            <a:r>
              <a:rPr lang="en-US" dirty="0"/>
              <a:t>Source data include more than drug names in some cases. Data can also include relationships that link drug names to other drug names and ingredients, as well as other information, such as National Drug Codes (NDCs), marketing categories, and pill imprint information.</a:t>
            </a:r>
          </a:p>
          <a:p>
            <a:endParaRPr lang="en-US" dirty="0"/>
          </a:p>
        </p:txBody>
      </p:sp>
    </p:spTree>
    <p:extLst>
      <p:ext uri="{BB962C8B-B14F-4D97-AF65-F5344CB8AC3E}">
        <p14:creationId xmlns:p14="http://schemas.microsoft.com/office/powerpoint/2010/main" val="2991776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9E69-2BB2-47CC-97C4-B84EA8070E7A}"/>
              </a:ext>
            </a:extLst>
          </p:cNvPr>
          <p:cNvSpPr>
            <a:spLocks noGrp="1"/>
          </p:cNvSpPr>
          <p:nvPr>
            <p:ph type="title"/>
          </p:nvPr>
        </p:nvSpPr>
        <p:spPr/>
        <p:txBody>
          <a:bodyPr/>
          <a:lstStyle/>
          <a:p>
            <a:r>
              <a:rPr lang="en-US" dirty="0"/>
              <a:t>How to build </a:t>
            </a:r>
            <a:r>
              <a:rPr lang="en-US" dirty="0" err="1"/>
              <a:t>RxNorm</a:t>
            </a:r>
            <a:endParaRPr lang="en-US" dirty="0"/>
          </a:p>
        </p:txBody>
      </p:sp>
      <p:sp>
        <p:nvSpPr>
          <p:cNvPr id="3" name="Content Placeholder 2">
            <a:extLst>
              <a:ext uri="{FF2B5EF4-FFF2-40B4-BE49-F238E27FC236}">
                <a16:creationId xmlns:a16="http://schemas.microsoft.com/office/drawing/2014/main" id="{64632B4C-D9B8-486B-B4C9-324C5223E3EA}"/>
              </a:ext>
            </a:extLst>
          </p:cNvPr>
          <p:cNvSpPr>
            <a:spLocks noGrp="1"/>
          </p:cNvSpPr>
          <p:nvPr>
            <p:ph idx="1"/>
          </p:nvPr>
        </p:nvSpPr>
        <p:spPr/>
        <p:txBody>
          <a:bodyPr/>
          <a:lstStyle/>
          <a:p>
            <a:r>
              <a:rPr lang="en-US" b="1" dirty="0"/>
              <a:t>5. Create related </a:t>
            </a:r>
            <a:r>
              <a:rPr lang="en-US" b="1" dirty="0" err="1"/>
              <a:t>RxNorm</a:t>
            </a:r>
            <a:r>
              <a:rPr lang="en-US" b="1" dirty="0"/>
              <a:t> names and relationships.</a:t>
            </a:r>
            <a:endParaRPr lang="en-US" dirty="0"/>
          </a:p>
          <a:p>
            <a:pPr lvl="1"/>
            <a:r>
              <a:rPr lang="en-US" dirty="0"/>
              <a:t>In addition to the fully complete clinical drug names (ingredient, strength, and dose form), </a:t>
            </a:r>
            <a:r>
              <a:rPr lang="en-US" dirty="0" err="1"/>
              <a:t>RxNorm</a:t>
            </a:r>
            <a:r>
              <a:rPr lang="en-US" dirty="0"/>
              <a:t> also creates names at other levels of specificity:</a:t>
            </a:r>
          </a:p>
          <a:p>
            <a:pPr lvl="2"/>
            <a:r>
              <a:rPr lang="en-US" dirty="0"/>
              <a:t>ingredient / precise ingredient / multiple ingredients</a:t>
            </a:r>
          </a:p>
          <a:p>
            <a:pPr lvl="2"/>
            <a:r>
              <a:rPr lang="en-US" dirty="0"/>
              <a:t>ingredient + strength</a:t>
            </a:r>
          </a:p>
          <a:p>
            <a:pPr lvl="2"/>
            <a:r>
              <a:rPr lang="en-US" dirty="0"/>
              <a:t>ingredient + dose form / ingredient + dose form group</a:t>
            </a:r>
          </a:p>
          <a:p>
            <a:endParaRPr lang="en-US" dirty="0"/>
          </a:p>
        </p:txBody>
      </p:sp>
    </p:spTree>
    <p:extLst>
      <p:ext uri="{BB962C8B-B14F-4D97-AF65-F5344CB8AC3E}">
        <p14:creationId xmlns:p14="http://schemas.microsoft.com/office/powerpoint/2010/main" val="408256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711B-BBA1-4AC4-A84D-F569A0C7D227}"/>
              </a:ext>
            </a:extLst>
          </p:cNvPr>
          <p:cNvSpPr>
            <a:spLocks noGrp="1"/>
          </p:cNvSpPr>
          <p:nvPr>
            <p:ph type="title"/>
          </p:nvPr>
        </p:nvSpPr>
        <p:spPr/>
        <p:txBody>
          <a:bodyPr/>
          <a:lstStyle/>
          <a:p>
            <a:r>
              <a:rPr lang="en-US" dirty="0"/>
              <a:t>LOINC</a:t>
            </a:r>
          </a:p>
        </p:txBody>
      </p:sp>
      <p:sp>
        <p:nvSpPr>
          <p:cNvPr id="3" name="Content Placeholder 2">
            <a:extLst>
              <a:ext uri="{FF2B5EF4-FFF2-40B4-BE49-F238E27FC236}">
                <a16:creationId xmlns:a16="http://schemas.microsoft.com/office/drawing/2014/main" id="{A672BF45-EE7E-4110-9F24-334BED6C0A3D}"/>
              </a:ext>
            </a:extLst>
          </p:cNvPr>
          <p:cNvSpPr>
            <a:spLocks noGrp="1"/>
          </p:cNvSpPr>
          <p:nvPr>
            <p:ph idx="1"/>
          </p:nvPr>
        </p:nvSpPr>
        <p:spPr/>
        <p:txBody>
          <a:bodyPr/>
          <a:lstStyle/>
          <a:p>
            <a:r>
              <a:rPr lang="en-US" dirty="0"/>
              <a:t>LOINC provides a set of universal names and ID codes for identifying laboratory and clinical test results. LOINC facilitates the exchange and pooling of results, such as blood hemoglobin, serum potassium, or vital signs, for clinical care, outcomes management, and research.</a:t>
            </a:r>
          </a:p>
          <a:p>
            <a:endParaRPr lang="en-US" dirty="0"/>
          </a:p>
          <a:p>
            <a:r>
              <a:rPr lang="en-US" dirty="0"/>
              <a:t>Started in 1994 at </a:t>
            </a:r>
            <a:r>
              <a:rPr lang="en-US" dirty="0" err="1"/>
              <a:t>Regenstrief</a:t>
            </a:r>
            <a:r>
              <a:rPr lang="en-US" dirty="0"/>
              <a:t>, Indiana</a:t>
            </a:r>
          </a:p>
          <a:p>
            <a:endParaRPr lang="en-US" dirty="0"/>
          </a:p>
          <a:p>
            <a:r>
              <a:rPr lang="en-US" dirty="0"/>
              <a:t>Originally, LOINC provides a code system for the observation identifier field (OBX-3) of the HL7 observation reporting message</a:t>
            </a:r>
          </a:p>
        </p:txBody>
      </p:sp>
    </p:spTree>
    <p:extLst>
      <p:ext uri="{BB962C8B-B14F-4D97-AF65-F5344CB8AC3E}">
        <p14:creationId xmlns:p14="http://schemas.microsoft.com/office/powerpoint/2010/main" val="3798568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972094-DA2B-4D02-8A00-38DFB6CAC9D2}"/>
              </a:ext>
            </a:extLst>
          </p:cNvPr>
          <p:cNvPicPr>
            <a:picLocks noGrp="1" noChangeAspect="1"/>
          </p:cNvPicPr>
          <p:nvPr>
            <p:ph idx="1"/>
          </p:nvPr>
        </p:nvPicPr>
        <p:blipFill>
          <a:blip r:embed="rId2"/>
          <a:stretch>
            <a:fillRect/>
          </a:stretch>
        </p:blipFill>
        <p:spPr>
          <a:xfrm>
            <a:off x="1666413" y="1083365"/>
            <a:ext cx="9130795" cy="4032768"/>
          </a:xfrm>
          <a:prstGeom prst="rect">
            <a:avLst/>
          </a:prstGeom>
        </p:spPr>
      </p:pic>
    </p:spTree>
    <p:extLst>
      <p:ext uri="{BB962C8B-B14F-4D97-AF65-F5344CB8AC3E}">
        <p14:creationId xmlns:p14="http://schemas.microsoft.com/office/powerpoint/2010/main" val="905696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AA7E-CDD2-4A95-A7E3-876C8C294538}"/>
              </a:ext>
            </a:extLst>
          </p:cNvPr>
          <p:cNvSpPr>
            <a:spLocks noGrp="1"/>
          </p:cNvSpPr>
          <p:nvPr>
            <p:ph type="title"/>
          </p:nvPr>
        </p:nvSpPr>
        <p:spPr>
          <a:xfrm>
            <a:off x="838200" y="53660"/>
            <a:ext cx="10515600" cy="1325563"/>
          </a:xfrm>
        </p:spPr>
        <p:txBody>
          <a:bodyPr>
            <a:normAutofit/>
          </a:bodyPr>
          <a:lstStyle/>
          <a:p>
            <a:r>
              <a:rPr lang="en-US" dirty="0"/>
              <a:t>Sample Drug Names from Data Sources</a:t>
            </a:r>
          </a:p>
        </p:txBody>
      </p:sp>
      <p:sp>
        <p:nvSpPr>
          <p:cNvPr id="3" name="Content Placeholder 2">
            <a:extLst>
              <a:ext uri="{FF2B5EF4-FFF2-40B4-BE49-F238E27FC236}">
                <a16:creationId xmlns:a16="http://schemas.microsoft.com/office/drawing/2014/main" id="{3D243097-5FEE-402B-B3E9-8EA05990DC34}"/>
              </a:ext>
            </a:extLst>
          </p:cNvPr>
          <p:cNvSpPr>
            <a:spLocks noGrp="1"/>
          </p:cNvSpPr>
          <p:nvPr>
            <p:ph idx="1"/>
          </p:nvPr>
        </p:nvSpPr>
        <p:spPr>
          <a:xfrm>
            <a:off x="579120" y="1285329"/>
            <a:ext cx="5334000" cy="3352800"/>
          </a:xfrm>
        </p:spPr>
        <p:txBody>
          <a:bodyPr>
            <a:normAutofit/>
          </a:bodyPr>
          <a:lstStyle/>
          <a:p>
            <a:pPr marL="0" indent="0">
              <a:spcBef>
                <a:spcPts val="0"/>
              </a:spcBef>
              <a:buNone/>
            </a:pPr>
            <a:r>
              <a:rPr lang="en-US" sz="2000" dirty="0">
                <a:latin typeface="Calibri" panose="020F0502020204030204" pitchFamily="34" charset="0"/>
                <a:cs typeface="Calibri" panose="020F0502020204030204" pitchFamily="34" charset="0"/>
              </a:rPr>
              <a:t>ranitidine 15 mg/mL oral syrup</a:t>
            </a:r>
          </a:p>
          <a:p>
            <a:pPr marL="0" indent="0">
              <a:spcBef>
                <a:spcPts val="0"/>
              </a:spcBef>
              <a:buNone/>
            </a:pPr>
            <a:r>
              <a:rPr lang="en-US" sz="2000" dirty="0">
                <a:latin typeface="Calibri" panose="020F0502020204030204" pitchFamily="34" charset="0"/>
                <a:cs typeface="Calibri" panose="020F0502020204030204" pitchFamily="34" charset="0"/>
              </a:rPr>
              <a:t>RANITIDINE HCL 15 mg/mL ORAL SYRUP</a:t>
            </a:r>
          </a:p>
          <a:p>
            <a:pPr marL="0" indent="0">
              <a:spcBef>
                <a:spcPts val="0"/>
              </a:spcBef>
              <a:buNone/>
            </a:pPr>
            <a:r>
              <a:rPr lang="en-US" sz="2000" dirty="0">
                <a:latin typeface="Calibri" panose="020F0502020204030204" pitchFamily="34" charset="0"/>
                <a:cs typeface="Calibri" panose="020F0502020204030204" pitchFamily="34" charset="0"/>
              </a:rPr>
              <a:t>RANITIDINE HCL 15 mg/mL ORAL SYRUP</a:t>
            </a:r>
          </a:p>
          <a:p>
            <a:pPr marL="0" indent="0">
              <a:spcBef>
                <a:spcPts val="0"/>
              </a:spcBef>
              <a:buNone/>
            </a:pPr>
            <a:r>
              <a:rPr lang="en-US" sz="2000" dirty="0">
                <a:latin typeface="Calibri" panose="020F0502020204030204" pitchFamily="34" charset="0"/>
                <a:cs typeface="Calibri" panose="020F0502020204030204" pitchFamily="34" charset="0"/>
              </a:rPr>
              <a:t>RANITIDINE HCL@15 mg/</a:t>
            </a:r>
            <a:r>
              <a:rPr lang="en-US" sz="2000" dirty="0" err="1">
                <a:latin typeface="Calibri" panose="020F0502020204030204" pitchFamily="34" charset="0"/>
                <a:cs typeface="Calibri" panose="020F0502020204030204" pitchFamily="34" charset="0"/>
              </a:rPr>
              <a:t>mL@ORAL@SYRUP</a:t>
            </a:r>
            <a:endParaRPr lang="en-US" sz="2000" dirty="0">
              <a:latin typeface="Calibri" panose="020F0502020204030204" pitchFamily="34" charset="0"/>
              <a:cs typeface="Calibri" panose="020F0502020204030204" pitchFamily="34" charset="0"/>
            </a:endParaRPr>
          </a:p>
          <a:p>
            <a:pPr marL="0" indent="0">
              <a:spcBef>
                <a:spcPts val="0"/>
              </a:spcBef>
              <a:buNone/>
            </a:pPr>
            <a:r>
              <a:rPr lang="en-US" sz="2000" dirty="0">
                <a:latin typeface="Calibri" panose="020F0502020204030204" pitchFamily="34" charset="0"/>
                <a:cs typeface="Calibri" panose="020F0502020204030204" pitchFamily="34" charset="0"/>
              </a:rPr>
              <a:t>Ranitidine </a:t>
            </a:r>
            <a:r>
              <a:rPr lang="en-US" sz="2000" dirty="0" err="1">
                <a:latin typeface="Calibri" panose="020F0502020204030204" pitchFamily="34" charset="0"/>
                <a:cs typeface="Calibri" panose="020F0502020204030204" pitchFamily="34" charset="0"/>
              </a:rPr>
              <a:t>HCl</a:t>
            </a:r>
            <a:r>
              <a:rPr lang="en-US" sz="2000" dirty="0">
                <a:latin typeface="Calibri" panose="020F0502020204030204" pitchFamily="34" charset="0"/>
                <a:cs typeface="Calibri" panose="020F0502020204030204" pitchFamily="34" charset="0"/>
              </a:rPr>
              <a:t> Syrup 15 MG/ML (75 MG/5ML)</a:t>
            </a:r>
          </a:p>
          <a:p>
            <a:pPr marL="0" indent="0">
              <a:spcBef>
                <a:spcPts val="0"/>
              </a:spcBef>
              <a:buNone/>
            </a:pPr>
            <a:r>
              <a:rPr lang="en-US" sz="2000" dirty="0">
                <a:latin typeface="Calibri" panose="020F0502020204030204" pitchFamily="34" charset="0"/>
                <a:cs typeface="Calibri" panose="020F0502020204030204" pitchFamily="34" charset="0"/>
              </a:rPr>
              <a:t>Ranitidine Hydrochloride 15 MG/ML Oral Solution</a:t>
            </a:r>
          </a:p>
          <a:p>
            <a:pPr marL="0" indent="0">
              <a:spcBef>
                <a:spcPts val="0"/>
              </a:spcBef>
              <a:buNone/>
            </a:pPr>
            <a:r>
              <a:rPr lang="en-US" sz="2000" dirty="0">
                <a:latin typeface="Calibri" panose="020F0502020204030204" pitchFamily="34" charset="0"/>
                <a:cs typeface="Calibri" panose="020F0502020204030204" pitchFamily="34" charset="0"/>
              </a:rPr>
              <a:t>Ranitidine Hydrochloride 15mg/1mL Oral solution</a:t>
            </a:r>
          </a:p>
          <a:p>
            <a:pPr marL="0" indent="0">
              <a:spcBef>
                <a:spcPts val="0"/>
              </a:spcBef>
              <a:buNone/>
            </a:pPr>
            <a:r>
              <a:rPr lang="en-US" sz="2000" dirty="0">
                <a:latin typeface="Calibri" panose="020F0502020204030204" pitchFamily="34" charset="0"/>
                <a:cs typeface="Calibri" panose="020F0502020204030204" pitchFamily="34" charset="0"/>
              </a:rPr>
              <a:t>Ranitidine 15 MG/ML Oral Solution</a:t>
            </a:r>
          </a:p>
          <a:p>
            <a:pPr marL="0" indent="0">
              <a:spcBef>
                <a:spcPts val="0"/>
              </a:spcBef>
              <a:buNone/>
            </a:pPr>
            <a:r>
              <a:rPr lang="en-US" sz="2000" dirty="0">
                <a:latin typeface="Calibri" panose="020F0502020204030204" pitchFamily="34" charset="0"/>
                <a:cs typeface="Calibri" panose="020F0502020204030204" pitchFamily="34" charset="0"/>
              </a:rPr>
              <a:t>RANITIDINE 15 MG ORAL SYRUP</a:t>
            </a:r>
          </a:p>
          <a:p>
            <a:endParaRPr lang="en-US" dirty="0"/>
          </a:p>
        </p:txBody>
      </p:sp>
      <p:sp>
        <p:nvSpPr>
          <p:cNvPr id="4" name="Rectangle 3">
            <a:extLst>
              <a:ext uri="{FF2B5EF4-FFF2-40B4-BE49-F238E27FC236}">
                <a16:creationId xmlns:a16="http://schemas.microsoft.com/office/drawing/2014/main" id="{AB031AE9-01F8-4729-9098-253914F5DA21}"/>
              </a:ext>
            </a:extLst>
          </p:cNvPr>
          <p:cNvSpPr/>
          <p:nvPr/>
        </p:nvSpPr>
        <p:spPr>
          <a:xfrm>
            <a:off x="5913120" y="1328849"/>
            <a:ext cx="6096000" cy="2554545"/>
          </a:xfrm>
          <a:prstGeom prst="rect">
            <a:avLst/>
          </a:prstGeom>
        </p:spPr>
        <p:txBody>
          <a:bodyPr>
            <a:spAutoFit/>
          </a:bodyPr>
          <a:lstStyle/>
          <a:p>
            <a:r>
              <a:rPr lang="en-US" sz="2000" dirty="0">
                <a:latin typeface="Calibri" panose="020F0502020204030204" pitchFamily="34" charset="0"/>
                <a:cs typeface="Calibri" panose="020F0502020204030204" pitchFamily="34" charset="0"/>
              </a:rPr>
              <a:t>RANITIDINE HYDROCHLORIDE 15 MG ORAL SYRUP</a:t>
            </a:r>
          </a:p>
          <a:p>
            <a:r>
              <a:rPr lang="en-US" sz="2000" dirty="0">
                <a:latin typeface="Calibri" panose="020F0502020204030204" pitchFamily="34" charset="0"/>
                <a:cs typeface="Calibri" panose="020F0502020204030204" pitchFamily="34" charset="0"/>
              </a:rPr>
              <a:t>RANITIDINE HYDROCHLORIDE 16.8 MG ORAL SYRUP</a:t>
            </a:r>
          </a:p>
          <a:p>
            <a:r>
              <a:rPr lang="fr-FR" sz="2000" dirty="0">
                <a:latin typeface="Calibri" panose="020F0502020204030204" pitchFamily="34" charset="0"/>
                <a:cs typeface="Calibri" panose="020F0502020204030204" pitchFamily="34" charset="0"/>
              </a:rPr>
              <a:t>RANITIDINE HYDROCHLORIDE 75 MG ORAL SOLUTION</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RANITIDINE HYDROCHLORIDE 15 mg in 1 mL ORAL SYRUP</a:t>
            </a:r>
          </a:p>
          <a:p>
            <a:r>
              <a:rPr lang="en-US" sz="2000" dirty="0">
                <a:latin typeface="Calibri" panose="020F0502020204030204" pitchFamily="34" charset="0"/>
                <a:cs typeface="Calibri" panose="020F0502020204030204" pitchFamily="34" charset="0"/>
              </a:rPr>
              <a:t>RANITIDINE HYDROCHLORIDE 15 MG ORAL SYRUP</a:t>
            </a:r>
          </a:p>
          <a:p>
            <a:r>
              <a:rPr lang="en-US" sz="2000" dirty="0">
                <a:latin typeface="Calibri" panose="020F0502020204030204" pitchFamily="34" charset="0"/>
                <a:cs typeface="Calibri" panose="020F0502020204030204" pitchFamily="34" charset="0"/>
              </a:rPr>
              <a:t>Ranitidine 15 mg in 1 mL ORAL SOLUTION</a:t>
            </a:r>
          </a:p>
          <a:p>
            <a:r>
              <a:rPr lang="en-US" sz="2000" dirty="0">
                <a:latin typeface="Calibri" panose="020F0502020204030204" pitchFamily="34" charset="0"/>
                <a:cs typeface="Calibri" panose="020F0502020204030204" pitchFamily="34" charset="0"/>
              </a:rPr>
              <a:t>RANITIDINE 15 MG ORAL SOLUTION</a:t>
            </a:r>
          </a:p>
          <a:p>
            <a:r>
              <a:rPr lang="en-US" sz="2000" dirty="0">
                <a:latin typeface="Calibri" panose="020F0502020204030204" pitchFamily="34" charset="0"/>
                <a:cs typeface="Calibri" panose="020F0502020204030204" pitchFamily="34" charset="0"/>
              </a:rPr>
              <a:t>RANITIDINE HYDROCHLORIDE 16.8 MG ORAL SOLUTION</a:t>
            </a:r>
          </a:p>
        </p:txBody>
      </p:sp>
      <p:sp>
        <p:nvSpPr>
          <p:cNvPr id="7" name="Rectangle 6">
            <a:extLst>
              <a:ext uri="{FF2B5EF4-FFF2-40B4-BE49-F238E27FC236}">
                <a16:creationId xmlns:a16="http://schemas.microsoft.com/office/drawing/2014/main" id="{8AECB108-16AD-46CE-95FE-34CFC8D0371F}"/>
              </a:ext>
            </a:extLst>
          </p:cNvPr>
          <p:cNvSpPr/>
          <p:nvPr/>
        </p:nvSpPr>
        <p:spPr>
          <a:xfrm>
            <a:off x="579120" y="4139720"/>
            <a:ext cx="8153400" cy="937260"/>
          </a:xfrm>
          <a:prstGeom prst="rect">
            <a:avLst/>
          </a:prstGeom>
          <a:ln w="25400">
            <a:solidFill>
              <a:srgbClr val="FF0000"/>
            </a:solidFill>
          </a:ln>
        </p:spPr>
        <p:txBody>
          <a:bodyPr wrap="square" anchor="ctr" anchorCtr="0">
            <a:noAutofit/>
          </a:bodyPr>
          <a:lstStyle/>
          <a:p>
            <a:r>
              <a:rPr lang="en-US" dirty="0"/>
              <a:t>RxNorm Normalized Name: </a:t>
            </a:r>
            <a:r>
              <a:rPr lang="en-US" b="1" dirty="0"/>
              <a:t>Ranitidine 15 MG/ML Oral Solution</a:t>
            </a:r>
          </a:p>
          <a:p>
            <a:r>
              <a:rPr lang="en-US" dirty="0"/>
              <a:t>RxNorm Concept Unique Identifier (RXCUI) = </a:t>
            </a:r>
            <a:r>
              <a:rPr lang="en-US" b="1" dirty="0"/>
              <a:t>705610</a:t>
            </a:r>
          </a:p>
        </p:txBody>
      </p:sp>
      <p:pic>
        <p:nvPicPr>
          <p:cNvPr id="5" name="Picture 4">
            <a:extLst>
              <a:ext uri="{FF2B5EF4-FFF2-40B4-BE49-F238E27FC236}">
                <a16:creationId xmlns:a16="http://schemas.microsoft.com/office/drawing/2014/main" id="{6AD72EE5-32BD-44FE-BCC4-D6EC3E65686D}"/>
              </a:ext>
            </a:extLst>
          </p:cNvPr>
          <p:cNvPicPr>
            <a:picLocks noChangeAspect="1"/>
          </p:cNvPicPr>
          <p:nvPr/>
        </p:nvPicPr>
        <p:blipFill>
          <a:blip r:embed="rId2"/>
          <a:stretch>
            <a:fillRect/>
          </a:stretch>
        </p:blipFill>
        <p:spPr>
          <a:xfrm>
            <a:off x="10435471" y="3883395"/>
            <a:ext cx="1438103" cy="2974606"/>
          </a:xfrm>
          <a:prstGeom prst="rect">
            <a:avLst/>
          </a:prstGeom>
        </p:spPr>
      </p:pic>
      <p:pic>
        <p:nvPicPr>
          <p:cNvPr id="6" name="Picture 5">
            <a:extLst>
              <a:ext uri="{FF2B5EF4-FFF2-40B4-BE49-F238E27FC236}">
                <a16:creationId xmlns:a16="http://schemas.microsoft.com/office/drawing/2014/main" id="{C7FB4A4E-E9AB-4610-A96B-2E5A78D2C7E5}"/>
              </a:ext>
            </a:extLst>
          </p:cNvPr>
          <p:cNvPicPr>
            <a:picLocks noChangeAspect="1"/>
          </p:cNvPicPr>
          <p:nvPr/>
        </p:nvPicPr>
        <p:blipFill>
          <a:blip r:embed="rId3"/>
          <a:stretch>
            <a:fillRect/>
          </a:stretch>
        </p:blipFill>
        <p:spPr>
          <a:xfrm>
            <a:off x="489113" y="5333306"/>
            <a:ext cx="9248775" cy="1400175"/>
          </a:xfrm>
          <a:prstGeom prst="rect">
            <a:avLst/>
          </a:prstGeom>
        </p:spPr>
      </p:pic>
    </p:spTree>
    <p:extLst>
      <p:ext uri="{BB962C8B-B14F-4D97-AF65-F5344CB8AC3E}">
        <p14:creationId xmlns:p14="http://schemas.microsoft.com/office/powerpoint/2010/main" val="792653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5335-0B01-4EA1-80FE-3BC77993C608}"/>
              </a:ext>
            </a:extLst>
          </p:cNvPr>
          <p:cNvSpPr>
            <a:spLocks noGrp="1"/>
          </p:cNvSpPr>
          <p:nvPr>
            <p:ph type="title"/>
          </p:nvPr>
        </p:nvSpPr>
        <p:spPr/>
        <p:txBody>
          <a:bodyPr/>
          <a:lstStyle/>
          <a:p>
            <a:r>
              <a:rPr lang="en-US" dirty="0"/>
              <a:t>Accessing RxNorm Data</a:t>
            </a:r>
          </a:p>
        </p:txBody>
      </p:sp>
      <p:sp>
        <p:nvSpPr>
          <p:cNvPr id="3" name="Content Placeholder 2">
            <a:extLst>
              <a:ext uri="{FF2B5EF4-FFF2-40B4-BE49-F238E27FC236}">
                <a16:creationId xmlns:a16="http://schemas.microsoft.com/office/drawing/2014/main" id="{B834856F-E7B8-4C5C-B62F-459C3E2FCA1A}"/>
              </a:ext>
            </a:extLst>
          </p:cNvPr>
          <p:cNvSpPr>
            <a:spLocks noGrp="1"/>
          </p:cNvSpPr>
          <p:nvPr>
            <p:ph idx="1"/>
          </p:nvPr>
        </p:nvSpPr>
        <p:spPr/>
        <p:txBody>
          <a:bodyPr/>
          <a:lstStyle/>
          <a:p>
            <a:r>
              <a:rPr lang="en-US" sz="2800" dirty="0">
                <a:latin typeface="Calibri" panose="020F0502020204030204" pitchFamily="34" charset="0"/>
                <a:cs typeface="Calibri" panose="020F0502020204030204" pitchFamily="34" charset="0"/>
                <a:hlinkClick r:id="rId2"/>
              </a:rPr>
              <a:t>RxNorm Files</a:t>
            </a:r>
            <a:r>
              <a:rPr lang="en-US" sz="2800" dirty="0">
                <a:latin typeface="Calibri" panose="020F0502020204030204" pitchFamily="34" charset="0"/>
                <a:cs typeface="Calibri" panose="020F0502020204030204" pitchFamily="34" charset="0"/>
              </a:rPr>
              <a:t> Download page (UMLS License might be required).</a:t>
            </a:r>
          </a:p>
          <a:p>
            <a:r>
              <a:rPr lang="en-US" sz="2800" dirty="0">
                <a:latin typeface="Calibri" panose="020F0502020204030204" pitchFamily="34" charset="0"/>
                <a:cs typeface="Calibri" panose="020F0502020204030204" pitchFamily="34" charset="0"/>
              </a:rPr>
              <a:t>RxNorm-related Application Programming Interfaces (APIs)</a:t>
            </a:r>
          </a:p>
          <a:p>
            <a:pPr lvl="1"/>
            <a:r>
              <a:rPr lang="en-US" sz="2400" dirty="0">
                <a:latin typeface="Calibri" panose="020F0502020204030204" pitchFamily="34" charset="0"/>
                <a:cs typeface="Calibri" panose="020F0502020204030204" pitchFamily="34" charset="0"/>
              </a:rPr>
              <a:t>allows web-based access using pre-installed queries</a:t>
            </a:r>
          </a:p>
          <a:p>
            <a:r>
              <a:rPr lang="en-US" sz="2800" dirty="0">
                <a:latin typeface="Calibri" panose="020F0502020204030204" pitchFamily="34" charset="0"/>
                <a:cs typeface="Calibri" panose="020F0502020204030204" pitchFamily="34" charset="0"/>
              </a:rPr>
              <a:t>RxNorm web-based browser (</a:t>
            </a:r>
            <a:r>
              <a:rPr lang="en-US" sz="2800" dirty="0" err="1">
                <a:latin typeface="Calibri" panose="020F0502020204030204" pitchFamily="34" charset="0"/>
                <a:cs typeface="Calibri" panose="020F0502020204030204" pitchFamily="34" charset="0"/>
              </a:rPr>
              <a:t>RxNav</a:t>
            </a:r>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hlinkClick r:id="rId3"/>
              </a:rPr>
              <a:t>https://rxnav.nlm.nih.gov/</a:t>
            </a:r>
            <a:endParaRPr lang="en-US"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67788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A844CD-36FC-4546-9399-987B06217AA2}"/>
              </a:ext>
            </a:extLst>
          </p:cNvPr>
          <p:cNvPicPr>
            <a:picLocks noGrp="1" noChangeAspect="1"/>
          </p:cNvPicPr>
          <p:nvPr>
            <p:ph idx="1"/>
          </p:nvPr>
        </p:nvPicPr>
        <p:blipFill>
          <a:blip r:embed="rId2"/>
          <a:stretch>
            <a:fillRect/>
          </a:stretch>
        </p:blipFill>
        <p:spPr>
          <a:xfrm>
            <a:off x="1174524" y="521462"/>
            <a:ext cx="9842952" cy="5649062"/>
          </a:xfrm>
          <a:prstGeom prst="rect">
            <a:avLst/>
          </a:prstGeom>
        </p:spPr>
      </p:pic>
    </p:spTree>
    <p:extLst>
      <p:ext uri="{BB962C8B-B14F-4D97-AF65-F5344CB8AC3E}">
        <p14:creationId xmlns:p14="http://schemas.microsoft.com/office/powerpoint/2010/main" val="2872182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9DC-706A-43FE-BBDC-FD0F4DBF98FB}"/>
              </a:ext>
            </a:extLst>
          </p:cNvPr>
          <p:cNvSpPr>
            <a:spLocks noGrp="1"/>
          </p:cNvSpPr>
          <p:nvPr>
            <p:ph type="title"/>
          </p:nvPr>
        </p:nvSpPr>
        <p:spPr/>
        <p:txBody>
          <a:bodyPr/>
          <a:lstStyle/>
          <a:p>
            <a:r>
              <a:rPr lang="en-US" dirty="0"/>
              <a:t>MIMIC III Prescriptions Table</a:t>
            </a:r>
          </a:p>
        </p:txBody>
      </p:sp>
      <p:pic>
        <p:nvPicPr>
          <p:cNvPr id="4" name="Content Placeholder 3">
            <a:extLst>
              <a:ext uri="{FF2B5EF4-FFF2-40B4-BE49-F238E27FC236}">
                <a16:creationId xmlns:a16="http://schemas.microsoft.com/office/drawing/2014/main" id="{88DB8450-D4F1-445B-8AE5-BE94823CD3D5}"/>
              </a:ext>
            </a:extLst>
          </p:cNvPr>
          <p:cNvPicPr>
            <a:picLocks noGrp="1" noChangeAspect="1"/>
          </p:cNvPicPr>
          <p:nvPr>
            <p:ph idx="1"/>
          </p:nvPr>
        </p:nvPicPr>
        <p:blipFill>
          <a:blip r:embed="rId2"/>
          <a:stretch>
            <a:fillRect/>
          </a:stretch>
        </p:blipFill>
        <p:spPr>
          <a:xfrm>
            <a:off x="8878604" y="177129"/>
            <a:ext cx="2475196" cy="6381549"/>
          </a:xfrm>
          <a:prstGeom prst="rect">
            <a:avLst/>
          </a:prstGeom>
        </p:spPr>
      </p:pic>
      <p:sp>
        <p:nvSpPr>
          <p:cNvPr id="5" name="TextBox 4">
            <a:extLst>
              <a:ext uri="{FF2B5EF4-FFF2-40B4-BE49-F238E27FC236}">
                <a16:creationId xmlns:a16="http://schemas.microsoft.com/office/drawing/2014/main" id="{96BB33D0-887D-49FE-8258-CC0D4ADE182F}"/>
              </a:ext>
            </a:extLst>
          </p:cNvPr>
          <p:cNvSpPr txBox="1"/>
          <p:nvPr/>
        </p:nvSpPr>
        <p:spPr>
          <a:xfrm>
            <a:off x="499359" y="1711452"/>
            <a:ext cx="3351212" cy="1200329"/>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rPr>
              <a:t>SELECT </a:t>
            </a:r>
            <a:r>
              <a:rPr lang="en-US" dirty="0" err="1">
                <a:latin typeface="Calibri" panose="020F0502020204030204" pitchFamily="34" charset="0"/>
              </a:rPr>
              <a:t>drug_type</a:t>
            </a:r>
            <a:r>
              <a:rPr lang="en-US" dirty="0">
                <a:latin typeface="Calibri" panose="020F0502020204030204" pitchFamily="34" charset="0"/>
              </a:rPr>
              <a:t>, drug, </a:t>
            </a:r>
            <a:r>
              <a:rPr lang="en-US" dirty="0" err="1">
                <a:latin typeface="Calibri" panose="020F0502020204030204" pitchFamily="34" charset="0"/>
              </a:rPr>
              <a:t>drug_name_poe</a:t>
            </a:r>
            <a:r>
              <a:rPr lang="en-US" dirty="0">
                <a:latin typeface="Calibri" panose="020F0502020204030204" pitchFamily="34" charset="0"/>
              </a:rPr>
              <a:t>, </a:t>
            </a:r>
            <a:r>
              <a:rPr lang="en-US" dirty="0" err="1">
                <a:latin typeface="Calibri" panose="020F0502020204030204" pitchFamily="34" charset="0"/>
              </a:rPr>
              <a:t>ndc</a:t>
            </a:r>
            <a:endParaRPr lang="en-US" dirty="0">
              <a:latin typeface="Calibri" panose="020F0502020204030204" pitchFamily="34" charset="0"/>
            </a:endParaRPr>
          </a:p>
          <a:p>
            <a:r>
              <a:rPr lang="en-US" dirty="0">
                <a:latin typeface="Calibri" panose="020F0502020204030204" pitchFamily="34" charset="0"/>
              </a:rPr>
              <a:t>FROM prescriptions</a:t>
            </a:r>
          </a:p>
          <a:p>
            <a:r>
              <a:rPr lang="en-US" dirty="0">
                <a:latin typeface="Calibri" panose="020F0502020204030204" pitchFamily="34" charset="0"/>
              </a:rPr>
              <a:t>WHERE drug LIKE '%citrate%';</a:t>
            </a:r>
            <a:endParaRPr lang="en-US" dirty="0"/>
          </a:p>
        </p:txBody>
      </p:sp>
      <p:sp>
        <p:nvSpPr>
          <p:cNvPr id="7" name="TextBox 6">
            <a:extLst>
              <a:ext uri="{FF2B5EF4-FFF2-40B4-BE49-F238E27FC236}">
                <a16:creationId xmlns:a16="http://schemas.microsoft.com/office/drawing/2014/main" id="{5472165A-9D72-4FC0-8964-7808544D4666}"/>
              </a:ext>
            </a:extLst>
          </p:cNvPr>
          <p:cNvSpPr txBox="1"/>
          <p:nvPr/>
        </p:nvSpPr>
        <p:spPr>
          <a:xfrm>
            <a:off x="4420394" y="1572952"/>
            <a:ext cx="3351212" cy="1477328"/>
          </a:xfrm>
          <a:prstGeom prst="rect">
            <a:avLst/>
          </a:prstGeom>
          <a:solidFill>
            <a:schemeClr val="accent4">
              <a:lumMod val="20000"/>
              <a:lumOff val="80000"/>
            </a:schemeClr>
          </a:solidFill>
        </p:spPr>
        <p:txBody>
          <a:bodyPr wrap="square" rtlCol="0">
            <a:spAutoFit/>
          </a:bodyPr>
          <a:lstStyle/>
          <a:p>
            <a:r>
              <a:rPr lang="en-US" dirty="0">
                <a:latin typeface="Calibri" panose="020F0502020204030204" pitchFamily="34" charset="0"/>
              </a:rPr>
              <a:t>SELECT </a:t>
            </a:r>
            <a:r>
              <a:rPr lang="en-US" dirty="0" err="1">
                <a:latin typeface="Calibri" panose="020F0502020204030204" pitchFamily="34" charset="0"/>
              </a:rPr>
              <a:t>drug_type</a:t>
            </a:r>
            <a:r>
              <a:rPr lang="en-US" dirty="0">
                <a:latin typeface="Calibri" panose="020F0502020204030204" pitchFamily="34" charset="0"/>
              </a:rPr>
              <a:t>, drug, </a:t>
            </a:r>
            <a:r>
              <a:rPr lang="en-US" dirty="0" err="1">
                <a:latin typeface="Calibri" panose="020F0502020204030204" pitchFamily="34" charset="0"/>
              </a:rPr>
              <a:t>drug_name_poe</a:t>
            </a:r>
            <a:r>
              <a:rPr lang="en-US" dirty="0">
                <a:latin typeface="Calibri" panose="020F0502020204030204" pitchFamily="34" charset="0"/>
              </a:rPr>
              <a:t>, </a:t>
            </a:r>
            <a:r>
              <a:rPr lang="en-US" dirty="0" err="1">
                <a:latin typeface="Calibri" panose="020F0502020204030204" pitchFamily="34" charset="0"/>
              </a:rPr>
              <a:t>ndc</a:t>
            </a:r>
            <a:endParaRPr lang="en-US" dirty="0">
              <a:latin typeface="Calibri" panose="020F0502020204030204" pitchFamily="34" charset="0"/>
            </a:endParaRPr>
          </a:p>
          <a:p>
            <a:r>
              <a:rPr lang="en-US" dirty="0">
                <a:latin typeface="Calibri" panose="020F0502020204030204" pitchFamily="34" charset="0"/>
              </a:rPr>
              <a:t>FROM prescriptions</a:t>
            </a:r>
          </a:p>
          <a:p>
            <a:r>
              <a:rPr lang="en-US" dirty="0">
                <a:latin typeface="Calibri" panose="020F0502020204030204" pitchFamily="34" charset="0"/>
              </a:rPr>
              <a:t>WHERE drug LIKE '%citrate%' AND </a:t>
            </a:r>
            <a:r>
              <a:rPr lang="en-US" dirty="0" err="1">
                <a:latin typeface="Calibri" panose="020F0502020204030204" pitchFamily="34" charset="0"/>
              </a:rPr>
              <a:t>ndc</a:t>
            </a:r>
            <a:r>
              <a:rPr lang="en-US" dirty="0">
                <a:latin typeface="Calibri" panose="020F0502020204030204" pitchFamily="34" charset="0"/>
              </a:rPr>
              <a:t> NOT LIKE 'None';</a:t>
            </a:r>
            <a:endParaRPr lang="en-US" dirty="0"/>
          </a:p>
        </p:txBody>
      </p:sp>
      <p:pic>
        <p:nvPicPr>
          <p:cNvPr id="8" name="Picture 7">
            <a:extLst>
              <a:ext uri="{FF2B5EF4-FFF2-40B4-BE49-F238E27FC236}">
                <a16:creationId xmlns:a16="http://schemas.microsoft.com/office/drawing/2014/main" id="{0A4D13E2-23B5-4BE0-99C5-0862498E16BB}"/>
              </a:ext>
            </a:extLst>
          </p:cNvPr>
          <p:cNvPicPr>
            <a:picLocks noChangeAspect="1"/>
          </p:cNvPicPr>
          <p:nvPr/>
        </p:nvPicPr>
        <p:blipFill>
          <a:blip r:embed="rId3"/>
          <a:stretch>
            <a:fillRect/>
          </a:stretch>
        </p:blipFill>
        <p:spPr>
          <a:xfrm>
            <a:off x="377010" y="3567589"/>
            <a:ext cx="7929864" cy="2200291"/>
          </a:xfrm>
          <a:prstGeom prst="rect">
            <a:avLst/>
          </a:prstGeom>
        </p:spPr>
      </p:pic>
    </p:spTree>
    <p:extLst>
      <p:ext uri="{BB962C8B-B14F-4D97-AF65-F5344CB8AC3E}">
        <p14:creationId xmlns:p14="http://schemas.microsoft.com/office/powerpoint/2010/main" val="2828543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D9E2-0010-4C15-BFC8-5A6B326B596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EC23CED-9E93-4B4D-8F73-3177B940BB0C}"/>
              </a:ext>
            </a:extLst>
          </p:cNvPr>
          <p:cNvSpPr>
            <a:spLocks noGrp="1"/>
          </p:cNvSpPr>
          <p:nvPr>
            <p:ph idx="1"/>
          </p:nvPr>
        </p:nvSpPr>
        <p:spPr/>
        <p:txBody>
          <a:bodyPr/>
          <a:lstStyle/>
          <a:p>
            <a:r>
              <a:rPr lang="en-US" dirty="0"/>
              <a:t>LOINC User’s Guide: </a:t>
            </a:r>
            <a:r>
              <a:rPr lang="en-US" dirty="0">
                <a:hlinkClick r:id="rId2"/>
              </a:rPr>
              <a:t>https://loinc.org/kb/users-guide/introduction/</a:t>
            </a:r>
            <a:endParaRPr lang="en-US" dirty="0"/>
          </a:p>
          <a:p>
            <a:r>
              <a:rPr lang="en-US" dirty="0"/>
              <a:t>LOINC for beginners: </a:t>
            </a:r>
            <a:r>
              <a:rPr lang="en-US" dirty="0">
                <a:hlinkClick r:id="rId3"/>
              </a:rPr>
              <a:t>https://loinc.org/slideshows/loinc-for-beginners-december-2017/</a:t>
            </a:r>
            <a:endParaRPr lang="en-US" dirty="0"/>
          </a:p>
          <a:p>
            <a:r>
              <a:rPr lang="en-US" dirty="0"/>
              <a:t>LOINC annual report: </a:t>
            </a:r>
            <a:r>
              <a:rPr lang="en-US" dirty="0">
                <a:hlinkClick r:id="rId4"/>
              </a:rPr>
              <a:t>https://loinc.org/files/reports/2019%20LOINC%20Annual%20Report.pdf</a:t>
            </a:r>
            <a:endParaRPr lang="en-US" dirty="0"/>
          </a:p>
          <a:p>
            <a:r>
              <a:rPr lang="en-US" dirty="0"/>
              <a:t>LOINC search: </a:t>
            </a:r>
            <a:r>
              <a:rPr lang="en-US" dirty="0">
                <a:hlinkClick r:id="rId5"/>
              </a:rPr>
              <a:t>https://search.loinc.org/searchLOINC/search.zul</a:t>
            </a:r>
            <a:endParaRPr lang="en-US" dirty="0"/>
          </a:p>
          <a:p>
            <a:endParaRPr lang="en-US" dirty="0"/>
          </a:p>
        </p:txBody>
      </p:sp>
    </p:spTree>
    <p:extLst>
      <p:ext uri="{BB962C8B-B14F-4D97-AF65-F5344CB8AC3E}">
        <p14:creationId xmlns:p14="http://schemas.microsoft.com/office/powerpoint/2010/main" val="2317458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C71-1C90-41B7-A53F-16558648B010}"/>
              </a:ext>
            </a:extLst>
          </p:cNvPr>
          <p:cNvSpPr>
            <a:spLocks noGrp="1"/>
          </p:cNvSpPr>
          <p:nvPr>
            <p:ph type="title"/>
          </p:nvPr>
        </p:nvSpPr>
        <p:spPr/>
        <p:txBody>
          <a:bodyPr/>
          <a:lstStyle/>
          <a:p>
            <a:r>
              <a:rPr lang="en-US" dirty="0"/>
              <a:t>RxNorm Resources</a:t>
            </a:r>
          </a:p>
        </p:txBody>
      </p:sp>
      <p:sp>
        <p:nvSpPr>
          <p:cNvPr id="3" name="Content Placeholder 2">
            <a:extLst>
              <a:ext uri="{FF2B5EF4-FFF2-40B4-BE49-F238E27FC236}">
                <a16:creationId xmlns:a16="http://schemas.microsoft.com/office/drawing/2014/main" id="{C6194F90-D4F4-44EC-B682-FF11B37F761B}"/>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RxNorm Home Page:  </a:t>
            </a:r>
            <a:r>
              <a:rPr lang="en-US" dirty="0">
                <a:latin typeface="Calibri" panose="020F0502020204030204" pitchFamily="34" charset="0"/>
                <a:cs typeface="Calibri" panose="020F0502020204030204" pitchFamily="34" charset="0"/>
                <a:hlinkClick r:id="rId2"/>
              </a:rPr>
              <a:t>https://www.nlm.nih.gov/research/umls/rxnorm/index.html</a:t>
            </a:r>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RxNav</a:t>
            </a:r>
            <a:r>
              <a:rPr lang="en-US" dirty="0">
                <a:latin typeface="Calibri" panose="020F0502020204030204" pitchFamily="34" charset="0"/>
                <a:cs typeface="Calibri" panose="020F0502020204030204" pitchFamily="34" charset="0"/>
              </a:rPr>
              <a:t> and API Landing Page: </a:t>
            </a:r>
          </a:p>
          <a:p>
            <a:pPr marL="400050" lvl="1" indent="0">
              <a:buNone/>
            </a:pPr>
            <a:r>
              <a:rPr lang="en-US" sz="3200" dirty="0">
                <a:latin typeface="Calibri" panose="020F0502020204030204" pitchFamily="34" charset="0"/>
                <a:cs typeface="Calibri" panose="020F0502020204030204" pitchFamily="34" charset="0"/>
                <a:hlinkClick r:id="rId3"/>
              </a:rPr>
              <a:t>https://rxnav.nlm.nih.gov/</a:t>
            </a:r>
            <a:endParaRPr lang="en-US" sz="3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RxNorm Download Files Page: </a:t>
            </a:r>
            <a:r>
              <a:rPr lang="en-US" dirty="0">
                <a:latin typeface="Calibri" panose="020F0502020204030204" pitchFamily="34" charset="0"/>
                <a:cs typeface="Calibri" panose="020F0502020204030204" pitchFamily="34" charset="0"/>
                <a:hlinkClick r:id="rId4"/>
              </a:rPr>
              <a:t>https://www.nlm.nih.gov/research/umls/rxnorm/docs/rxnormfiles.html</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463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8942-7B1F-4E52-B5B8-2AD0BF0E75D0}"/>
              </a:ext>
            </a:extLst>
          </p:cNvPr>
          <p:cNvSpPr>
            <a:spLocks noGrp="1"/>
          </p:cNvSpPr>
          <p:nvPr>
            <p:ph type="title"/>
          </p:nvPr>
        </p:nvSpPr>
        <p:spPr/>
        <p:txBody>
          <a:bodyPr>
            <a:normAutofit fontScale="90000"/>
          </a:bodyPr>
          <a:lstStyle/>
          <a:p>
            <a:r>
              <a:rPr lang="en-US" b="1" dirty="0"/>
              <a:t>Sending local test codes and names along with LOINC codes</a:t>
            </a:r>
            <a:br>
              <a:rPr lang="en-US" b="1" dirty="0"/>
            </a:br>
            <a:endParaRPr lang="en-US" dirty="0"/>
          </a:p>
        </p:txBody>
      </p:sp>
      <p:pic>
        <p:nvPicPr>
          <p:cNvPr id="4" name="Content Placeholder 3">
            <a:extLst>
              <a:ext uri="{FF2B5EF4-FFF2-40B4-BE49-F238E27FC236}">
                <a16:creationId xmlns:a16="http://schemas.microsoft.com/office/drawing/2014/main" id="{8FE0464D-D8F8-4244-8954-F243A3A6E470}"/>
              </a:ext>
            </a:extLst>
          </p:cNvPr>
          <p:cNvPicPr>
            <a:picLocks noGrp="1" noChangeAspect="1"/>
          </p:cNvPicPr>
          <p:nvPr>
            <p:ph idx="1"/>
          </p:nvPr>
        </p:nvPicPr>
        <p:blipFill>
          <a:blip r:embed="rId2"/>
          <a:stretch>
            <a:fillRect/>
          </a:stretch>
        </p:blipFill>
        <p:spPr>
          <a:xfrm>
            <a:off x="968113" y="1690688"/>
            <a:ext cx="7258050" cy="3067050"/>
          </a:xfrm>
          <a:prstGeom prst="rect">
            <a:avLst/>
          </a:prstGeom>
        </p:spPr>
      </p:pic>
      <p:sp>
        <p:nvSpPr>
          <p:cNvPr id="5" name="TextBox 4">
            <a:extLst>
              <a:ext uri="{FF2B5EF4-FFF2-40B4-BE49-F238E27FC236}">
                <a16:creationId xmlns:a16="http://schemas.microsoft.com/office/drawing/2014/main" id="{7ACDC335-69D1-4C55-BB30-06EEEF4AE069}"/>
              </a:ext>
            </a:extLst>
          </p:cNvPr>
          <p:cNvSpPr txBox="1"/>
          <p:nvPr/>
        </p:nvSpPr>
        <p:spPr>
          <a:xfrm>
            <a:off x="968113" y="4844146"/>
            <a:ext cx="7258050" cy="646331"/>
          </a:xfrm>
          <a:prstGeom prst="rect">
            <a:avLst/>
          </a:prstGeom>
          <a:noFill/>
        </p:spPr>
        <p:txBody>
          <a:bodyPr wrap="square" rtlCol="0">
            <a:spAutoFit/>
          </a:bodyPr>
          <a:lstStyle/>
          <a:p>
            <a:r>
              <a:rPr lang="en-US" dirty="0"/>
              <a:t>The OBX-3 slot allows 2 sets of triplets, one for your local concept and one for the concept from the vocabulary standard LONIC code.</a:t>
            </a:r>
          </a:p>
        </p:txBody>
      </p:sp>
      <p:pic>
        <p:nvPicPr>
          <p:cNvPr id="3" name="Picture 2">
            <a:extLst>
              <a:ext uri="{FF2B5EF4-FFF2-40B4-BE49-F238E27FC236}">
                <a16:creationId xmlns:a16="http://schemas.microsoft.com/office/drawing/2014/main" id="{5ED91239-2C26-470E-BD8B-9EBF431E861C}"/>
              </a:ext>
            </a:extLst>
          </p:cNvPr>
          <p:cNvPicPr>
            <a:picLocks noChangeAspect="1"/>
          </p:cNvPicPr>
          <p:nvPr/>
        </p:nvPicPr>
        <p:blipFill>
          <a:blip r:embed="rId3"/>
          <a:stretch>
            <a:fillRect/>
          </a:stretch>
        </p:blipFill>
        <p:spPr>
          <a:xfrm>
            <a:off x="8356075" y="1482725"/>
            <a:ext cx="3587685" cy="3067051"/>
          </a:xfrm>
          <a:prstGeom prst="rect">
            <a:avLst/>
          </a:prstGeom>
        </p:spPr>
      </p:pic>
    </p:spTree>
    <p:extLst>
      <p:ext uri="{BB962C8B-B14F-4D97-AF65-F5344CB8AC3E}">
        <p14:creationId xmlns:p14="http://schemas.microsoft.com/office/powerpoint/2010/main" val="3740482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9107EA-C61F-4ECE-A81C-5D110672B4F4}"/>
              </a:ext>
            </a:extLst>
          </p:cNvPr>
          <p:cNvPicPr>
            <a:picLocks noGrp="1" noChangeAspect="1"/>
          </p:cNvPicPr>
          <p:nvPr>
            <p:ph idx="1"/>
          </p:nvPr>
        </p:nvPicPr>
        <p:blipFill>
          <a:blip r:embed="rId2"/>
          <a:stretch>
            <a:fillRect/>
          </a:stretch>
        </p:blipFill>
        <p:spPr>
          <a:xfrm>
            <a:off x="1151626" y="556181"/>
            <a:ext cx="8066862" cy="5620782"/>
          </a:xfrm>
          <a:prstGeom prst="rect">
            <a:avLst/>
          </a:prstGeom>
        </p:spPr>
      </p:pic>
    </p:spTree>
    <p:extLst>
      <p:ext uri="{BB962C8B-B14F-4D97-AF65-F5344CB8AC3E}">
        <p14:creationId xmlns:p14="http://schemas.microsoft.com/office/powerpoint/2010/main" val="2124083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D2B48A-8259-4357-9BED-1CBD868BB070}"/>
              </a:ext>
            </a:extLst>
          </p:cNvPr>
          <p:cNvPicPr>
            <a:picLocks noGrp="1" noChangeAspect="1"/>
          </p:cNvPicPr>
          <p:nvPr>
            <p:ph idx="1"/>
          </p:nvPr>
        </p:nvPicPr>
        <p:blipFill>
          <a:blip r:embed="rId2"/>
          <a:stretch>
            <a:fillRect/>
          </a:stretch>
        </p:blipFill>
        <p:spPr>
          <a:xfrm>
            <a:off x="466121" y="350953"/>
            <a:ext cx="7797387" cy="5535941"/>
          </a:xfrm>
          <a:prstGeom prst="rect">
            <a:avLst/>
          </a:prstGeom>
        </p:spPr>
      </p:pic>
      <p:pic>
        <p:nvPicPr>
          <p:cNvPr id="3" name="Picture 2">
            <a:extLst>
              <a:ext uri="{FF2B5EF4-FFF2-40B4-BE49-F238E27FC236}">
                <a16:creationId xmlns:a16="http://schemas.microsoft.com/office/drawing/2014/main" id="{2770738F-737D-4C24-911C-F951895EDC7D}"/>
              </a:ext>
            </a:extLst>
          </p:cNvPr>
          <p:cNvPicPr>
            <a:picLocks noChangeAspect="1"/>
          </p:cNvPicPr>
          <p:nvPr/>
        </p:nvPicPr>
        <p:blipFill>
          <a:blip r:embed="rId3"/>
          <a:stretch>
            <a:fillRect/>
          </a:stretch>
        </p:blipFill>
        <p:spPr>
          <a:xfrm>
            <a:off x="8625646" y="2208122"/>
            <a:ext cx="3032040" cy="2298667"/>
          </a:xfrm>
          <a:prstGeom prst="rect">
            <a:avLst/>
          </a:prstGeom>
        </p:spPr>
      </p:pic>
    </p:spTree>
    <p:extLst>
      <p:ext uri="{BB962C8B-B14F-4D97-AF65-F5344CB8AC3E}">
        <p14:creationId xmlns:p14="http://schemas.microsoft.com/office/powerpoint/2010/main" val="25926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22899</TotalTime>
  <Words>2363</Words>
  <Application>Microsoft Office PowerPoint</Application>
  <PresentationFormat>Widescreen</PresentationFormat>
  <Paragraphs>211</Paragraphs>
  <Slides>66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Helvetica</vt:lpstr>
      <vt:lpstr>Office Theme</vt:lpstr>
      <vt:lpstr>LOINC</vt:lpstr>
      <vt:lpstr>Serum sodium</vt:lpstr>
      <vt:lpstr>Serum sodium</vt:lpstr>
      <vt:lpstr>PowerPoint Presentation</vt:lpstr>
      <vt:lpstr>LOINC (Logical Observation Identifiers Names and Codes)</vt:lpstr>
      <vt:lpstr>LOINC</vt:lpstr>
      <vt:lpstr>Sending local test codes and names along with LOINC codes </vt:lpstr>
      <vt:lpstr>PowerPoint Presentation</vt:lpstr>
      <vt:lpstr>PowerPoint Presentation</vt:lpstr>
      <vt:lpstr>PowerPoint Presentation</vt:lpstr>
      <vt:lpstr>LOINC Term</vt:lpstr>
      <vt:lpstr>PowerPoint Presentation</vt:lpstr>
      <vt:lpstr>LOINC Code</vt:lpstr>
      <vt:lpstr>LONIC Code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LOINC Names</vt:lpstr>
      <vt:lpstr>Scope of LOINC</vt:lpstr>
      <vt:lpstr>PowerPoint Presentation</vt:lpstr>
      <vt:lpstr>PowerPoint Presentation</vt:lpstr>
      <vt:lpstr>PowerPoint Presentation</vt:lpstr>
      <vt:lpstr>LOINC Panel Hierarchy</vt:lpstr>
      <vt:lpstr>PowerPoint Presentation</vt:lpstr>
      <vt:lpstr>PowerPoint Presentation</vt:lpstr>
      <vt:lpstr>PowerPoint Presentation</vt:lpstr>
      <vt:lpstr>Global Adoption</vt:lpstr>
      <vt:lpstr>PowerPoint Presentation</vt:lpstr>
      <vt:lpstr>LOINC and Snomed CT</vt:lpstr>
      <vt:lpstr>LOINC and SNOMED CT</vt:lpstr>
      <vt:lpstr>LOINC and SNOMED CT</vt:lpstr>
      <vt:lpstr>PowerPoint Presentation</vt:lpstr>
      <vt:lpstr>PowerPoint Presentation</vt:lpstr>
      <vt:lpstr>PowerPoint Presentation</vt:lpstr>
      <vt:lpstr>MIMIC III LOINC</vt:lpstr>
      <vt:lpstr>SQL on labitems table</vt:lpstr>
      <vt:lpstr>RxNorm</vt:lpstr>
      <vt:lpstr>Betsy Lehman</vt:lpstr>
      <vt:lpstr>The Problem: The US Lacks a Centralized Health Care Data System</vt:lpstr>
      <vt:lpstr>The Problem: The US Lacks a Centralized Health Care Data System</vt:lpstr>
      <vt:lpstr>The Solution:  RxNorm Standardized Drug Terminology</vt:lpstr>
      <vt:lpstr>What is RxNorm? </vt:lpstr>
      <vt:lpstr>RxNorm in the  Health Ecosystem</vt:lpstr>
      <vt:lpstr>RxNorm Use Cases</vt:lpstr>
      <vt:lpstr>RxNorm in Clinical Research</vt:lpstr>
      <vt:lpstr>RxNorm in Research Data Management</vt:lpstr>
      <vt:lpstr>RxNorm</vt:lpstr>
      <vt:lpstr>RxNorm</vt:lpstr>
      <vt:lpstr>PowerPoint Presentation</vt:lpstr>
      <vt:lpstr>How to build RxNorm</vt:lpstr>
      <vt:lpstr>How to build RxNorm</vt:lpstr>
      <vt:lpstr>How to build RxNorm</vt:lpstr>
      <vt:lpstr>How to build RxNorm</vt:lpstr>
      <vt:lpstr>How to build RxNorm</vt:lpstr>
      <vt:lpstr>PowerPoint Presentation</vt:lpstr>
      <vt:lpstr>Sample Drug Names from Data Sources</vt:lpstr>
      <vt:lpstr>Accessing RxNorm Data</vt:lpstr>
      <vt:lpstr>PowerPoint Presentation</vt:lpstr>
      <vt:lpstr>MIMIC III Prescriptions Table</vt:lpstr>
      <vt:lpstr>References</vt:lpstr>
      <vt:lpstr>RxNorm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LONIC</dc:title>
  <dc:creator>Ding, Ying</dc:creator>
  <cp:lastModifiedBy>Ding, Ying</cp:lastModifiedBy>
  <cp:revision>89</cp:revision>
  <dcterms:created xsi:type="dcterms:W3CDTF">2020-09-11T02:40:27Z</dcterms:created>
  <dcterms:modified xsi:type="dcterms:W3CDTF">2023-09-24T23:29:36Z</dcterms:modified>
</cp:coreProperties>
</file>